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9.xml" ContentType="application/vnd.openxmlformats-officedocument.presentationml.notesSlide+xml"/>
  <Override PartName="/ppt/ink/ink2.xml" ContentType="application/inkml+xml"/>
  <Override PartName="/ppt/ink/ink3.xml" ContentType="application/inkml+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8"/>
  </p:notesMasterIdLst>
  <p:sldIdLst>
    <p:sldId id="256" r:id="rId2"/>
    <p:sldId id="316" r:id="rId3"/>
    <p:sldId id="299" r:id="rId4"/>
    <p:sldId id="365" r:id="rId5"/>
    <p:sldId id="310" r:id="rId6"/>
    <p:sldId id="354" r:id="rId7"/>
    <p:sldId id="371" r:id="rId8"/>
    <p:sldId id="369" r:id="rId9"/>
    <p:sldId id="370" r:id="rId10"/>
    <p:sldId id="368" r:id="rId11"/>
    <p:sldId id="362" r:id="rId12"/>
    <p:sldId id="348" r:id="rId13"/>
    <p:sldId id="372" r:id="rId14"/>
    <p:sldId id="366" r:id="rId15"/>
    <p:sldId id="367"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09" autoAdjust="0"/>
  </p:normalViewPr>
  <p:slideViewPr>
    <p:cSldViewPr snapToGrid="0">
      <p:cViewPr varScale="1">
        <p:scale>
          <a:sx n="64" d="100"/>
          <a:sy n="64" d="100"/>
        </p:scale>
        <p:origin x="1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7:14:0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7:14:0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7:14:0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4:11:40.38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20,'322'-10,"3"1,541 9,-737 10,2 0,-71-10,-44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4:11:49.29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20,'280'-1,"312"2,-406 9,18 0,-18 1,12-1,-3-1,7 1,-163-11,-1 3,1 1,-1 2,52 13,-60-13,0 0,1-2,-1-1,58-3,-22-1,-52 1,-1-1,1-1,0 0,-1-1,0 0,0-1,24-12,-21 9,1 1,0 0,0 1,21-4,123-28,-155 37,-1 0,0 1,0-1,1 1,-1 0,1 0,7 2,-1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4T14:16:40.82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77AB1-B536-48CC-8A0D-98B20515BD10}" type="datetimeFigureOut">
              <a:rPr lang="en-GB" smtClean="0"/>
              <a:t>08/11/2023</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3DEB5-611A-4402-9B0F-235687F7CB6F}" type="slidenum">
              <a:rPr lang="en-GB" smtClean="0"/>
              <a:t>‹N›</a:t>
            </a:fld>
            <a:endParaRPr lang="en-GB"/>
          </a:p>
        </p:txBody>
      </p:sp>
    </p:spTree>
    <p:extLst>
      <p:ext uri="{BB962C8B-B14F-4D97-AF65-F5344CB8AC3E}">
        <p14:creationId xmlns:p14="http://schemas.microsoft.com/office/powerpoint/2010/main" val="3252130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afternoon to everyone and thank you for the invitation [, it is a pity not being there with you for the presentation]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am Enrica Zani and, as a former student, I will present my project that has been focused on discovering more information about a mysterious photo archive collector.</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1</a:t>
            </a:fld>
            <a:endParaRPr lang="en-GB"/>
          </a:p>
        </p:txBody>
      </p:sp>
    </p:spTree>
    <p:extLst>
      <p:ext uri="{BB962C8B-B14F-4D97-AF65-F5344CB8AC3E}">
        <p14:creationId xmlns:p14="http://schemas.microsoft.com/office/powerpoint/2010/main" val="3724878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Anyway, what results I have obtained from structured data? In the black side the confirmation of information already known by literary review while new insights are in the white side.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I can obtain confirmation about interest in Mediterranean area but also an unexpected extra European photo set about Indian subjects.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terms of photographers present in the fund, I obviously found relevant art history photographers but also a big part of anonymous photos that can be more explored.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also uncover a big interest in for funerary sculpture and sarcophagus.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finally, I could obtain the exact number of transcriptions.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4" name="Segnaposto numero diapositiva 3"/>
          <p:cNvSpPr>
            <a:spLocks noGrp="1"/>
          </p:cNvSpPr>
          <p:nvPr>
            <p:ph type="sldNum" sz="quarter" idx="5"/>
          </p:nvPr>
        </p:nvSpPr>
        <p:spPr/>
        <p:txBody>
          <a:bodyPr/>
          <a:lstStyle/>
          <a:p>
            <a:fld id="{EA33DEB5-611A-4402-9B0F-235687F7CB6F}" type="slidenum">
              <a:rPr lang="en-GB" smtClean="0"/>
              <a:t>11</a:t>
            </a:fld>
            <a:endParaRPr lang="en-GB"/>
          </a:p>
        </p:txBody>
      </p:sp>
    </p:spTree>
    <p:extLst>
      <p:ext uri="{BB962C8B-B14F-4D97-AF65-F5344CB8AC3E}">
        <p14:creationId xmlns:p14="http://schemas.microsoft.com/office/powerpoint/2010/main" val="833021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unstructured texts, I used some NLP and NER libraries and modules for Python such as Spacy, and in particular I looked for personal statements: after minor refinements, we could obtain 22 occurrences, 6 of them about personal experiences with place and time, like in this case, that help us to draw a map of the collector movements at that time; 6 are about ownership, in particular of medals, and 10 about opinions.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12</a:t>
            </a:fld>
            <a:endParaRPr lang="en-GB"/>
          </a:p>
        </p:txBody>
      </p:sp>
    </p:spTree>
    <p:extLst>
      <p:ext uri="{BB962C8B-B14F-4D97-AF65-F5344CB8AC3E}">
        <p14:creationId xmlns:p14="http://schemas.microsoft.com/office/powerpoint/2010/main" val="973644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else for further investigations? What it would be useful to have?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14</a:t>
            </a:fld>
            <a:endParaRPr lang="en-GB"/>
          </a:p>
        </p:txBody>
      </p:sp>
    </p:spTree>
    <p:extLst>
      <p:ext uri="{BB962C8B-B14F-4D97-AF65-F5344CB8AC3E}">
        <p14:creationId xmlns:p14="http://schemas.microsoft.com/office/powerpoint/2010/main" val="128167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of all, what I have already outlined in the presentation, a stronger photos, photographers and archival or historical focus next to the privileged “works of art” point of view: </a:t>
            </a:r>
            <a:r>
              <a:rPr lang="en-US" sz="1800">
                <a:effectLst/>
                <a:latin typeface="Calibri" panose="020F0502020204030204" pitchFamily="34" charset="0"/>
                <a:ea typeface="Calibri" panose="020F0502020204030204" pitchFamily="34" charset="0"/>
                <a:cs typeface="Times New Roman" panose="02020603050405020304" pitchFamily="18" charset="0"/>
              </a:rPr>
              <a:t>for example </a:t>
            </a:r>
            <a:r>
              <a:rPr lang="en-US" sz="1800" dirty="0">
                <a:effectLst/>
                <a:latin typeface="Calibri" panose="020F0502020204030204" pitchFamily="34" charset="0"/>
                <a:ea typeface="Calibri" panose="020F0502020204030204" pitchFamily="34" charset="0"/>
                <a:cs typeface="Times New Roman" panose="02020603050405020304" pitchFamily="18" charset="0"/>
              </a:rPr>
              <a:t>by providing annotations directly in the related photo entries.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also, for example, the possibility to query other photo archives by negative number (or even visual search): this is an anonymous photo that, maybe, could have more data in other photo archive descriptions.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slight references to named entities in annotations: for examples for the “Countess Marcello” that we have just seen in the previous slide, I could find the Family Archive, kept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Archivio</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Stato di Venezia. The available online finding aid, said that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ufortunately</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personal documents of second half of nineteenth century have not been preserved, so…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such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cidoc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crm:P67_refers_to</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15</a:t>
            </a:fld>
            <a:endParaRPr lang="en-GB"/>
          </a:p>
        </p:txBody>
      </p:sp>
    </p:spTree>
    <p:extLst>
      <p:ext uri="{BB962C8B-B14F-4D97-AF65-F5344CB8AC3E}">
        <p14:creationId xmlns:p14="http://schemas.microsoft.com/office/powerpoint/2010/main" val="209580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am keeping on looking for …. </a:t>
            </a:r>
            <a:r>
              <a:rPr lang="en-US" sz="1800" dirty="0">
                <a:effectLst/>
                <a:latin typeface="Segoe UI Emoji" panose="020B0502040204020203" pitchFamily="34" charset="0"/>
                <a:ea typeface="Calibri" panose="020F0502020204030204" pitchFamily="34" charset="0"/>
                <a:cs typeface="Times New Roman" panose="02020603050405020304" pitchFamily="18" charset="0"/>
                <a:sym typeface="Segoe UI Emoji" panose="020B0502040204020203" pitchFamily="34" charset="0"/>
              </a:rPr>
              <a: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Thank you for your attention, and to the people helping me in doing this project.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16</a:t>
            </a:fld>
            <a:endParaRPr lang="en-GB"/>
          </a:p>
        </p:txBody>
      </p:sp>
    </p:spTree>
    <p:extLst>
      <p:ext uri="{BB962C8B-B14F-4D97-AF65-F5344CB8AC3E}">
        <p14:creationId xmlns:p14="http://schemas.microsoft.com/office/powerpoint/2010/main" val="225789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website screenshot together with the URLs to join it, to access the GitHub repository and the Jupiter notebook where the data are stored and elaborated; and a summary of credits of images and data provided by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Zeri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Foundation and the Biblioteca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delle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Arti.</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2</a:t>
            </a:fld>
            <a:endParaRPr lang="en-GB"/>
          </a:p>
        </p:txBody>
      </p:sp>
    </p:spTree>
    <p:extLst>
      <p:ext uri="{BB962C8B-B14F-4D97-AF65-F5344CB8AC3E}">
        <p14:creationId xmlns:p14="http://schemas.microsoft.com/office/powerpoint/2010/main" val="261781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are we talking about?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Partizione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Antica is a series of about 3thousend photos belonging to a bigger photo archive, and their peculiarity, apart from the technique and the ancient age, are the handwritten annotations on the back side, written from the same hand, presumably the same collector we are looking for.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photos have been already treated in the past and the last cataloguing comes from an agreement between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Dipartimento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delle</a:t>
            </a:r>
            <a:r>
              <a:rPr lang="en-US" sz="1800" dirty="0">
                <a:effectLst/>
                <a:latin typeface="Calibri" panose="020F0502020204030204" pitchFamily="34" charset="0"/>
                <a:ea typeface="Calibri" panose="020F0502020204030204" pitchFamily="34" charset="0"/>
                <a:cs typeface="Times New Roman" panose="02020603050405020304" pitchFamily="18" charset="0"/>
              </a:rPr>
              <a:t> Arti and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Zeri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Foundation for their treatment according to F (photos) and OA (works of art) models from Italian Ministry of Culture.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that occasion, the annotations have been partially transcribed in the OA entries.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still, the identity of the collector remains unknown.</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b="0" i="0" u="none" strike="noStrike" baseline="0" dirty="0">
              <a:solidFill>
                <a:srgbClr val="000000"/>
              </a:solidFill>
              <a:latin typeface="Times New Roman" panose="02020603050405020304" pitchFamily="18" charset="0"/>
            </a:endParaRPr>
          </a:p>
          <a:p>
            <a:r>
              <a:rPr lang="en-GB" sz="1800" b="0" i="0" u="none" strike="noStrike" baseline="0" dirty="0">
                <a:solidFill>
                  <a:srgbClr val="000000"/>
                </a:solidFill>
                <a:latin typeface="Times New Roman" panose="02020603050405020304" pitchFamily="18" charset="0"/>
              </a:rPr>
              <a:t>Charles Newton, Wolfgang </a:t>
            </a:r>
            <a:r>
              <a:rPr lang="en-GB" sz="1800" b="0" i="0" u="none" strike="noStrike" baseline="0" dirty="0" err="1">
                <a:solidFill>
                  <a:srgbClr val="000000"/>
                </a:solidFill>
                <a:latin typeface="Times New Roman" panose="02020603050405020304" pitchFamily="18" charset="0"/>
              </a:rPr>
              <a:t>Helbig</a:t>
            </a:r>
            <a:r>
              <a:rPr lang="en-GB" sz="1800" b="0" i="0" u="none" strike="noStrike" baseline="0" dirty="0">
                <a:solidFill>
                  <a:srgbClr val="000000"/>
                </a:solidFill>
                <a:latin typeface="Times New Roman" panose="02020603050405020304" pitchFamily="18" charset="0"/>
              </a:rPr>
              <a:t>, George Dennis, </a:t>
            </a:r>
            <a:r>
              <a:rPr lang="en-GB" sz="1800" b="0" i="0" u="none" strike="noStrike" baseline="0" dirty="0" err="1">
                <a:solidFill>
                  <a:srgbClr val="000000"/>
                </a:solidFill>
                <a:latin typeface="Times New Roman" panose="02020603050405020304" pitchFamily="18" charset="0"/>
              </a:rPr>
              <a:t>Eugénie</a:t>
            </a:r>
            <a:r>
              <a:rPr lang="en-GB" sz="1800" b="0" i="0" u="none" strike="noStrike" baseline="0" dirty="0">
                <a:solidFill>
                  <a:srgbClr val="000000"/>
                </a:solidFill>
                <a:latin typeface="Times New Roman" panose="02020603050405020304" pitchFamily="18" charset="0"/>
              </a:rPr>
              <a:t> Sellers Strong, Phil Perkins, John Ruskin, Heinrich Schliemann, etc </a:t>
            </a:r>
            <a:endParaRPr lang="en-GB" dirty="0"/>
          </a:p>
        </p:txBody>
      </p:sp>
      <p:sp>
        <p:nvSpPr>
          <p:cNvPr id="4" name="Segnaposto numero diapositiva 3"/>
          <p:cNvSpPr>
            <a:spLocks noGrp="1"/>
          </p:cNvSpPr>
          <p:nvPr>
            <p:ph type="sldNum" sz="quarter" idx="5"/>
          </p:nvPr>
        </p:nvSpPr>
        <p:spPr/>
        <p:txBody>
          <a:bodyPr/>
          <a:lstStyle/>
          <a:p>
            <a:fld id="{EA33DEB5-611A-4402-9B0F-235687F7CB6F}" type="slidenum">
              <a:rPr lang="en-GB" smtClean="0"/>
              <a:t>3</a:t>
            </a:fld>
            <a:endParaRPr lang="en-GB"/>
          </a:p>
        </p:txBody>
      </p:sp>
    </p:spTree>
    <p:extLst>
      <p:ext uri="{BB962C8B-B14F-4D97-AF65-F5344CB8AC3E}">
        <p14:creationId xmlns:p14="http://schemas.microsoft.com/office/powerpoint/2010/main" val="407764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my research question has been quite easy to be formulated: who is this art historian who collected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Partizione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Antica?</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4</a:t>
            </a:fld>
            <a:endParaRPr lang="en-GB"/>
          </a:p>
        </p:txBody>
      </p:sp>
    </p:spTree>
    <p:extLst>
      <p:ext uri="{BB962C8B-B14F-4D97-AF65-F5344CB8AC3E}">
        <p14:creationId xmlns:p14="http://schemas.microsoft.com/office/powerpoint/2010/main" val="61804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do that, I used two kinds of data: from one side, structured data in xml format from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Zeri</a:t>
            </a:r>
            <a:r>
              <a:rPr lang="en-US" sz="1800" dirty="0">
                <a:effectLst/>
                <a:latin typeface="Calibri" panose="020F0502020204030204" pitchFamily="34" charset="0"/>
                <a:ea typeface="Calibri" panose="020F0502020204030204" pitchFamily="34" charset="0"/>
                <a:cs typeface="Times New Roman" panose="02020603050405020304" pitchFamily="18" charset="0"/>
              </a:rPr>
              <a:t> catalogue extraction, “traditional metadata” I mean, not linked open data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rdf</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I used more than 3thousands photo entries and more than 2thousands works of art entries, that means we have more than one photo depicting the same work of art.</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 the other hand, the unstructured texts of the annotations, not in images, but in their transcription in the OSS fields of OA entries.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5</a:t>
            </a:fld>
            <a:endParaRPr lang="en-GB"/>
          </a:p>
        </p:txBody>
      </p:sp>
    </p:spTree>
    <p:extLst>
      <p:ext uri="{BB962C8B-B14F-4D97-AF65-F5344CB8AC3E}">
        <p14:creationId xmlns:p14="http://schemas.microsoft.com/office/powerpoint/2010/main" val="61899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next two slides I would like to outline the “problems” I faced or the “desiderata” I wished in data preparation and elaboration steps.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preparation, the possibility to have access to dynamic queries, instead of asking for static extractions, could have been an advantage to sometimes check hypothesis by comparing other records, or unexpected doubt, or minor research questions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the different point of view of the job, more focused to photos as archival object, or even as support of other archival object that were the annotations, instead on works of art, lead to a challenging but time consuming reconstruction of the link between annotations texts and related photo records.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6</a:t>
            </a:fld>
            <a:endParaRPr lang="en-GB"/>
          </a:p>
        </p:txBody>
      </p:sp>
    </p:spTree>
    <p:extLst>
      <p:ext uri="{BB962C8B-B14F-4D97-AF65-F5344CB8AC3E}">
        <p14:creationId xmlns:p14="http://schemas.microsoft.com/office/powerpoint/2010/main" val="310823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800" b="0" i="0" u="none" strike="noStrike" baseline="0" dirty="0">
                <a:solidFill>
                  <a:srgbClr val="000000"/>
                </a:solidFill>
                <a:latin typeface="Times New Roman" panose="02020603050405020304" pitchFamily="18" charset="0"/>
              </a:rPr>
              <a:t>photograph’s item level metadata, is instead reported to the work-manifestation-item level of the represented work of art in the OA entry. </a:t>
            </a:r>
            <a:endParaRPr lang="en-GB" dirty="0"/>
          </a:p>
        </p:txBody>
      </p:sp>
      <p:sp>
        <p:nvSpPr>
          <p:cNvPr id="4" name="Segnaposto numero diapositiva 3"/>
          <p:cNvSpPr>
            <a:spLocks noGrp="1"/>
          </p:cNvSpPr>
          <p:nvPr>
            <p:ph type="sldNum" sz="quarter" idx="5"/>
          </p:nvPr>
        </p:nvSpPr>
        <p:spPr/>
        <p:txBody>
          <a:bodyPr/>
          <a:lstStyle/>
          <a:p>
            <a:fld id="{EA33DEB5-611A-4402-9B0F-235687F7CB6F}" type="slidenum">
              <a:rPr lang="en-GB" smtClean="0"/>
              <a:t>7</a:t>
            </a:fld>
            <a:endParaRPr lang="en-GB"/>
          </a:p>
        </p:txBody>
      </p:sp>
    </p:spTree>
    <p:extLst>
      <p:ext uri="{BB962C8B-B14F-4D97-AF65-F5344CB8AC3E}">
        <p14:creationId xmlns:p14="http://schemas.microsoft.com/office/powerpoint/2010/main" val="251007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elaboration, I tried to obtain more information about photographers via SPARQL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Wikidata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queries and having had from the source data not just name string in local language (in the specific case, Italian) but also an international identifier, like for example VIAF, could have helped in improving matching. That is something that LOD has enormously improved.</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8</a:t>
            </a:fld>
            <a:endParaRPr lang="en-GB"/>
          </a:p>
        </p:txBody>
      </p:sp>
    </p:spTree>
    <p:extLst>
      <p:ext uri="{BB962C8B-B14F-4D97-AF65-F5344CB8AC3E}">
        <p14:creationId xmlns:p14="http://schemas.microsoft.com/office/powerpoint/2010/main" val="338459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 consideration for geolocating places, for which I have used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Geopy</a:t>
            </a:r>
            <a:r>
              <a:rPr lang="en-US" sz="1800" dirty="0">
                <a:effectLst/>
                <a:latin typeface="Calibri" panose="020F0502020204030204" pitchFamily="34" charset="0"/>
                <a:ea typeface="Calibri" panose="020F0502020204030204" pitchFamily="34" charset="0"/>
                <a:cs typeface="Times New Roman" panose="02020603050405020304" pitchFamily="18" charset="0"/>
              </a:rPr>
              <a:t> Phyton Client: having geodata, or at least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Geonames</a:t>
            </a:r>
            <a:r>
              <a:rPr lang="en-US" sz="1800" dirty="0">
                <a:effectLst/>
                <a:latin typeface="Calibri" panose="020F0502020204030204" pitchFamily="34" charset="0"/>
                <a:ea typeface="Calibri" panose="020F0502020204030204" pitchFamily="34" charset="0"/>
                <a:cs typeface="Times New Roman" panose="02020603050405020304" pitchFamily="18" charset="0"/>
              </a:rPr>
              <a:t> identifiers directly in the source data, could have helped in avoiding </a:t>
            </a:r>
            <a:r>
              <a:rPr lang="en-GB" sz="1800" dirty="0">
                <a:effectLst/>
                <a:latin typeface="Calibri" panose="020F0502020204030204" pitchFamily="34" charset="0"/>
                <a:ea typeface="Calibri" panose="020F0502020204030204" pitchFamily="34" charset="0"/>
                <a:cs typeface="Times New Roman" panose="02020603050405020304" pitchFamily="18" charset="0"/>
              </a:rPr>
              <a:t>multilingual misunderstanding and manual disambiguation of homonymous places.</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EA33DEB5-611A-4402-9B0F-235687F7CB6F}" type="slidenum">
              <a:rPr lang="en-GB" smtClean="0"/>
              <a:t>9</a:t>
            </a:fld>
            <a:endParaRPr lang="en-GB"/>
          </a:p>
        </p:txBody>
      </p:sp>
    </p:spTree>
    <p:extLst>
      <p:ext uri="{BB962C8B-B14F-4D97-AF65-F5344CB8AC3E}">
        <p14:creationId xmlns:p14="http://schemas.microsoft.com/office/powerpoint/2010/main" val="42798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E41ED1-AF3A-A268-E3A8-6834027A34F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7507823C-27B0-9E2B-091C-2EC20C442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C676E7E9-8FFC-2CC8-D591-63E71BC85331}"/>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C974875F-E8FA-8EEE-8516-B7175B71F456}"/>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933A784D-CCDC-7C16-5DCF-C752EE9DF623}"/>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446524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C49707-B80D-C4CB-5BA0-06D8E2C1E66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410A46AD-8015-C34D-E5B7-781292D9DC4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DFB33069-07AC-EA0F-F917-4291A22202F2}"/>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2B5FCBCC-82D9-DF8B-D088-96CBCF8C05CF}"/>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166DB8B7-461A-8B90-FD24-CAEB6ED65FC1}"/>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576031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DE75E19-F9E1-1505-0259-10F1923883F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D3532B4-7C2B-8A13-B8A1-80E086011C8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3C56B18-FBD6-C59C-FAB6-77CF0A88EEBB}"/>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D4901676-F777-18BD-64F7-0FB1900E6EA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E99EFCD9-30AA-502A-A5A2-A18C8FAADE6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01228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055463-E5F1-35E9-4B8F-F2816CE8B369}"/>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1DBEAE3-8B73-A59C-D3D1-261EFAE226C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22E989F4-D33C-71FC-2FA7-2F9ED49489F0}"/>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DC9DA861-73F9-BFA9-F1E9-A705A07D19A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BD09017-A95A-CAA9-F1CD-C64B85044BC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71715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17154A-5C39-DAD8-BF7D-2FAE2E50755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6D039AC-23FE-9898-5469-AFB6DFAC83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613AB78-94B6-E53C-F265-4D541DC70C34}"/>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547D2CE8-7A00-9D6C-EB6B-09DB9D87651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B366CCC-86BC-F241-7DDE-7E89112C453B}"/>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325714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0FA4CF-DF3F-6591-F244-AF86A12059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FD77F39-876D-6C73-ACCA-F134912E7B4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87DE0F55-7E8C-7169-F751-56A8A0DB7BB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EDE53C9B-5F62-D17E-0B97-BA719C5FD6E1}"/>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6" name="Segnaposto piè di pagina 5">
            <a:extLst>
              <a:ext uri="{FF2B5EF4-FFF2-40B4-BE49-F238E27FC236}">
                <a16:creationId xmlns:a16="http://schemas.microsoft.com/office/drawing/2014/main" id="{A6403E44-FD13-3CB4-0A92-B48BB07EA7C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ECDE6792-DE8E-8204-069D-0A0C66B28523}"/>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268116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A5D5EE-F25A-5B03-FC42-54837389C09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0CD89A27-6734-7C09-230B-8C45EADD7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2E56B20-480A-8163-9F90-A457E16F76B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0DCF5897-9C4A-3688-97D1-17B6287111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4975A29-A0EA-36B2-593B-95F1555CF58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F9B141E-BF68-9E0F-0B41-6FD237438E44}"/>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8" name="Segnaposto piè di pagina 7">
            <a:extLst>
              <a:ext uri="{FF2B5EF4-FFF2-40B4-BE49-F238E27FC236}">
                <a16:creationId xmlns:a16="http://schemas.microsoft.com/office/drawing/2014/main" id="{DD617D98-5A08-FDD3-95D4-076F327C2DFA}"/>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35293FB2-F882-C847-3E36-DB40A98BE66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4748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0A1550-D456-0FFF-712F-C9F9C555BC19}"/>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45A0C1EB-DA2D-DD76-7F0A-1223D63D55FF}"/>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4" name="Segnaposto piè di pagina 3">
            <a:extLst>
              <a:ext uri="{FF2B5EF4-FFF2-40B4-BE49-F238E27FC236}">
                <a16:creationId xmlns:a16="http://schemas.microsoft.com/office/drawing/2014/main" id="{767706DF-29C6-518B-9160-9C99CD699AD2}"/>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A6DC8E5B-6D93-637D-BAA3-2543FCDEACA1}"/>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57052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918CF65-15BC-140E-2E37-0F1207A8CBC2}"/>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3" name="Segnaposto piè di pagina 2">
            <a:extLst>
              <a:ext uri="{FF2B5EF4-FFF2-40B4-BE49-F238E27FC236}">
                <a16:creationId xmlns:a16="http://schemas.microsoft.com/office/drawing/2014/main" id="{E14322AE-E249-4112-DE7F-D274487BF19A}"/>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5EAC2BA-1517-6F03-BF35-D149035B915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384846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E5107F-D5F6-126F-10DE-8A61CBAC3CB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BAC52272-AAF6-FA95-BEAC-F21132F97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C01AA570-14D5-477A-2D35-274C13591B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587A63E-C73B-CFF9-06A7-AA5BAEC56DEB}"/>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6" name="Segnaposto piè di pagina 5">
            <a:extLst>
              <a:ext uri="{FF2B5EF4-FFF2-40B4-BE49-F238E27FC236}">
                <a16:creationId xmlns:a16="http://schemas.microsoft.com/office/drawing/2014/main" id="{078FF083-0002-609D-34A8-4253903CD7F5}"/>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1E30F9C5-480B-70C0-37E9-CD7FE1412355}"/>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49480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69E8AA-5BA4-7A85-A7C3-037C8D9752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5F205C3-B5B4-17B2-0181-190563F809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BD234DC1-5D94-346F-A1F6-15E2308DA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3727646-CB88-EC54-7F3D-8BEE9A1A1089}"/>
              </a:ext>
            </a:extLst>
          </p:cNvPr>
          <p:cNvSpPr>
            <a:spLocks noGrp="1"/>
          </p:cNvSpPr>
          <p:nvPr>
            <p:ph type="dt" sz="half" idx="10"/>
          </p:nvPr>
        </p:nvSpPr>
        <p:spPr/>
        <p:txBody>
          <a:bodyPr/>
          <a:lstStyle/>
          <a:p>
            <a:fld id="{11EAACC7-3B3F-47D1-959A-EF58926E955E}" type="datetimeFigureOut">
              <a:rPr lang="en-US" smtClean="0"/>
              <a:t>11/8/2023</a:t>
            </a:fld>
            <a:endParaRPr lang="en-US"/>
          </a:p>
        </p:txBody>
      </p:sp>
      <p:sp>
        <p:nvSpPr>
          <p:cNvPr id="6" name="Segnaposto piè di pagina 5">
            <a:extLst>
              <a:ext uri="{FF2B5EF4-FFF2-40B4-BE49-F238E27FC236}">
                <a16:creationId xmlns:a16="http://schemas.microsoft.com/office/drawing/2014/main" id="{ED1202C1-6E71-9C34-B747-697171647B27}"/>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9445C9F-7D71-3F5D-B3E2-06E0888C1FB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52916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3522C19-944F-CEF7-46B3-A17F7407E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AF560FE-37C8-3CF4-EA1F-87F35F439F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AB1E21E6-0815-52D3-6644-796D1D8108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ACC7-3B3F-47D1-959A-EF58926E955E}" type="datetimeFigureOut">
              <a:rPr lang="en-US" smtClean="0"/>
              <a:t>11/8/2023</a:t>
            </a:fld>
            <a:endParaRPr lang="en-US"/>
          </a:p>
        </p:txBody>
      </p:sp>
      <p:sp>
        <p:nvSpPr>
          <p:cNvPr id="5" name="Segnaposto piè di pagina 4">
            <a:extLst>
              <a:ext uri="{FF2B5EF4-FFF2-40B4-BE49-F238E27FC236}">
                <a16:creationId xmlns:a16="http://schemas.microsoft.com/office/drawing/2014/main" id="{29804499-2254-6E59-EFF4-773E447501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FD5CF446-C321-A7E7-A034-EEE3686D79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190643711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8.png"/><Relationship Id="rId3" Type="http://schemas.openxmlformats.org/officeDocument/2006/relationships/notesSlide" Target="../notesSlides/notesSlide11.xml"/><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xml"/><Relationship Id="rId11" Type="http://schemas.openxmlformats.org/officeDocument/2006/relationships/customXml" Target="../ink/ink6.xml"/><Relationship Id="rId5" Type="http://schemas.openxmlformats.org/officeDocument/2006/relationships/customXml" Target="../ink/ink4.xml"/><Relationship Id="rId10"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asve.arianna4.cloud/patrimonio/aa3af292-8b7f-4a39-a365-b8f2f7186537/383-g-%C2%ABarchivio-privato-grimani-giustinian-in-archivio-privato-marcello-grimani-gius" TargetMode="External"/><Relationship Id="rId5" Type="http://schemas.openxmlformats.org/officeDocument/2006/relationships/image" Target="../media/image26.png"/><Relationship Id="rId4" Type="http://schemas.openxmlformats.org/officeDocument/2006/relationships/hyperlink" Target="http://dati.san.beniculturali.it/SAN/complarc_GGASI_san.cat.complArch.52480"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9.jp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github.com/enri-ca/EPDS_EZ/blob/main/EPDS_EZ.ipynb"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github.com/enri-ca/EPDS_EZ" TargetMode="External"/><Relationship Id="rId5" Type="http://schemas.openxmlformats.org/officeDocument/2006/relationships/hyperlink" Target="https://enri-ca.github.io/EPDS_EZ"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notesSlide" Target="../notesSlides/notesSlide5.xml"/><Relationship Id="rId7"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customXml" Target="../ink/ink1.xml"/><Relationship Id="rId4" Type="http://schemas.openxmlformats.org/officeDocument/2006/relationships/image" Target="../media/image15.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customXml" Target="../ink/ink2.xml"/><Relationship Id="rId4" Type="http://schemas.openxmlformats.org/officeDocument/2006/relationships/hyperlink" Target="https://pypi.org/project/geopy/" TargetMode="Externa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3">
            <a:extLst>
              <a:ext uri="{FF2B5EF4-FFF2-40B4-BE49-F238E27FC236}">
                <a16:creationId xmlns:a16="http://schemas.microsoft.com/office/drawing/2014/main" id="{D89AA141-C881-D488-843E-B743D457EDF2}"/>
              </a:ext>
            </a:extLst>
          </p:cNvPr>
          <p:cNvPicPr>
            <a:picLocks noChangeAspect="1"/>
          </p:cNvPicPr>
          <p:nvPr/>
        </p:nvPicPr>
        <p:blipFill>
          <a:blip r:embed="rId3">
            <a:extLst>
              <a:ext uri="{28A0092B-C50C-407E-A947-70E740481C1C}">
                <a14:useLocalDpi xmlns:a14="http://schemas.microsoft.com/office/drawing/2010/main" val="0"/>
              </a:ext>
            </a:extLst>
          </a:blip>
          <a:srcRect t="14818" b="14818"/>
          <a:stretch/>
        </p:blipFill>
        <p:spPr>
          <a:xfrm>
            <a:off x="1177626" y="-1"/>
            <a:ext cx="12188930" cy="6857990"/>
          </a:xfrm>
          <a:prstGeom prst="rect">
            <a:avLst/>
          </a:prstGeom>
        </p:spPr>
      </p:pic>
      <p:sp>
        <p:nvSpPr>
          <p:cNvPr id="3" name="Sottotitolo 2">
            <a:extLst>
              <a:ext uri="{FF2B5EF4-FFF2-40B4-BE49-F238E27FC236}">
                <a16:creationId xmlns:a16="http://schemas.microsoft.com/office/drawing/2014/main" id="{8A69268B-BD44-A612-4D93-28FDD4D25B92}"/>
              </a:ext>
            </a:extLst>
          </p:cNvPr>
          <p:cNvSpPr>
            <a:spLocks noGrp="1"/>
          </p:cNvSpPr>
          <p:nvPr>
            <p:ph type="subTitle" idx="1"/>
          </p:nvPr>
        </p:nvSpPr>
        <p:spPr>
          <a:xfrm>
            <a:off x="2700091" y="3532607"/>
            <a:ext cx="9144000" cy="836005"/>
          </a:xfrm>
        </p:spPr>
        <p:txBody>
          <a:bodyPr>
            <a:normAutofit/>
          </a:bodyPr>
          <a:lstStyle/>
          <a:p>
            <a:pPr algn="l"/>
            <a:r>
              <a:rPr lang="en-GB" b="1"/>
              <a:t>Looking</a:t>
            </a:r>
            <a:r>
              <a:rPr lang="en-GB" b="1">
                <a:latin typeface="Inconsolata-Bold"/>
              </a:rPr>
              <a:t> for a </a:t>
            </a:r>
            <a:r>
              <a:rPr lang="en-GB" b="1" err="1">
                <a:latin typeface="Inconsolata-Bold"/>
              </a:rPr>
              <a:t>XIXth</a:t>
            </a:r>
            <a:r>
              <a:rPr lang="en-GB" b="1">
                <a:latin typeface="Inconsolata-Bold"/>
              </a:rPr>
              <a:t> century art historian</a:t>
            </a:r>
          </a:p>
          <a:p>
            <a:pPr algn="l"/>
            <a:endParaRPr lang="en-GB">
              <a:solidFill>
                <a:srgbClr val="FFFFFF"/>
              </a:solidFill>
            </a:endParaRPr>
          </a:p>
        </p:txBody>
      </p:sp>
      <p:sp>
        <p:nvSpPr>
          <p:cNvPr id="6" name="Titolo 5">
            <a:extLst>
              <a:ext uri="{FF2B5EF4-FFF2-40B4-BE49-F238E27FC236}">
                <a16:creationId xmlns:a16="http://schemas.microsoft.com/office/drawing/2014/main" id="{858B8827-CC01-C17D-2916-95340FF72D98}"/>
              </a:ext>
            </a:extLst>
          </p:cNvPr>
          <p:cNvSpPr>
            <a:spLocks noGrp="1"/>
          </p:cNvSpPr>
          <p:nvPr>
            <p:ph type="ctrTitle"/>
          </p:nvPr>
        </p:nvSpPr>
        <p:spPr>
          <a:xfrm>
            <a:off x="2700091" y="1529695"/>
            <a:ext cx="9144000" cy="2224341"/>
          </a:xfrm>
        </p:spPr>
        <p:txBody>
          <a:bodyPr>
            <a:normAutofit/>
          </a:bodyPr>
          <a:lstStyle/>
          <a:p>
            <a:pPr algn="l"/>
            <a:r>
              <a:rPr lang="en-GB" sz="6000" b="1" i="0" u="none" strike="noStrike" baseline="0" err="1">
                <a:latin typeface="+mn-lt"/>
              </a:rPr>
              <a:t>Partizione</a:t>
            </a:r>
            <a:r>
              <a:rPr lang="en-GB" sz="6000" b="1" i="0" u="none" strike="noStrike" baseline="0">
                <a:latin typeface="+mn-lt"/>
              </a:rPr>
              <a:t> Antica</a:t>
            </a:r>
            <a:endParaRPr lang="en-GB">
              <a:latin typeface="+mn-lt"/>
            </a:endParaRPr>
          </a:p>
        </p:txBody>
      </p:sp>
      <p:sp>
        <p:nvSpPr>
          <p:cNvPr id="2" name="Titolo 5">
            <a:extLst>
              <a:ext uri="{FF2B5EF4-FFF2-40B4-BE49-F238E27FC236}">
                <a16:creationId xmlns:a16="http://schemas.microsoft.com/office/drawing/2014/main" id="{15873A3E-7B59-F004-5AD5-D39165618F82}"/>
              </a:ext>
            </a:extLst>
          </p:cNvPr>
          <p:cNvSpPr txBox="1">
            <a:spLocks/>
          </p:cNvSpPr>
          <p:nvPr/>
        </p:nvSpPr>
        <p:spPr>
          <a:xfrm>
            <a:off x="3050" y="1"/>
            <a:ext cx="2549650" cy="6858000"/>
          </a:xfrm>
          <a:prstGeom prst="rect">
            <a:avLst/>
          </a:prstGeom>
          <a:solidFill>
            <a:schemeClr val="bg1">
              <a:alpha val="86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000" b="1" dirty="0">
                <a:latin typeface="Segoe UI" panose="020B0502040204020203" pitchFamily="34" charset="0"/>
              </a:rPr>
              <a:t>Enrica Zani</a:t>
            </a:r>
          </a:p>
          <a:p>
            <a:pPr algn="l"/>
            <a:endParaRPr lang="en-GB" sz="2000" b="1" dirty="0">
              <a:latin typeface="Segoe UI" panose="020B0502040204020203" pitchFamily="34" charset="0"/>
            </a:endParaRPr>
          </a:p>
          <a:p>
            <a:pPr algn="l"/>
            <a:r>
              <a:rPr lang="en-GB" sz="2000" b="1" dirty="0">
                <a:latin typeface="Segoe UI" panose="020B0502040204020203" pitchFamily="34" charset="0"/>
              </a:rPr>
              <a:t>University of Bologna (former student)</a:t>
            </a: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endParaRPr lang="en-GB" sz="2000" b="1" dirty="0">
              <a:latin typeface="Segoe UI" panose="020B0502040204020203" pitchFamily="34" charset="0"/>
            </a:endParaRPr>
          </a:p>
          <a:p>
            <a:pPr algn="l"/>
            <a:r>
              <a:rPr lang="en-GB" sz="2000" b="1" dirty="0">
                <a:latin typeface="Segoe UI" panose="020B0502040204020203" pitchFamily="34" charset="0"/>
              </a:rPr>
              <a:t>PHAROS: The International Consortium of Photo Archives</a:t>
            </a:r>
          </a:p>
          <a:p>
            <a:pPr algn="l"/>
            <a:endParaRPr lang="en-GB" sz="2000" b="1" dirty="0">
              <a:latin typeface="Segoe UI" panose="020B0502040204020203" pitchFamily="34" charset="0"/>
            </a:endParaRPr>
          </a:p>
          <a:p>
            <a:pPr algn="l"/>
            <a:r>
              <a:rPr lang="en-GB" sz="2000" b="1" dirty="0">
                <a:latin typeface="Segoe UI" panose="020B0502040204020203" pitchFamily="34" charset="0"/>
              </a:rPr>
              <a:t>Digital Art History Projects Showcase</a:t>
            </a:r>
          </a:p>
          <a:p>
            <a:pPr algn="l"/>
            <a:endParaRPr lang="en-GB" sz="2000" b="1" dirty="0">
              <a:latin typeface="Segoe UI" panose="020B0502040204020203" pitchFamily="34" charset="0"/>
            </a:endParaRPr>
          </a:p>
          <a:p>
            <a:pPr algn="l"/>
            <a:r>
              <a:rPr lang="en-GB" sz="2000" b="1" dirty="0">
                <a:latin typeface="Segoe UI" panose="020B0502040204020203" pitchFamily="34" charset="0"/>
              </a:rPr>
              <a:t>November 8, 2023</a:t>
            </a:r>
          </a:p>
        </p:txBody>
      </p:sp>
    </p:spTree>
    <p:extLst>
      <p:ext uri="{BB962C8B-B14F-4D97-AF65-F5344CB8AC3E}">
        <p14:creationId xmlns:p14="http://schemas.microsoft.com/office/powerpoint/2010/main" val="38493923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chemeClr val="bg1"/>
                </a:solidFill>
              </a:rPr>
              <a:t>Data </a:t>
            </a:r>
            <a:r>
              <a:rPr lang="it-IT" sz="4000" b="1" dirty="0" err="1">
                <a:solidFill>
                  <a:schemeClr val="bg1"/>
                </a:solidFill>
              </a:rPr>
              <a:t>elaboration</a:t>
            </a:r>
            <a:endParaRPr lang="it-IT" sz="4000" b="1" dirty="0">
              <a:solidFill>
                <a:schemeClr val="bg1"/>
              </a:solidFill>
            </a:endParaRP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668811" y="2019002"/>
            <a:ext cx="5103728" cy="1682548"/>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STEP</a:t>
            </a:r>
          </a:p>
          <a:p>
            <a:pPr marL="457200" indent="-457200">
              <a:buFont typeface="+mj-lt"/>
              <a:buAutoNum type="arabicPeriod" startAt="3"/>
            </a:pPr>
            <a:r>
              <a:rPr lang="en-GB" dirty="0"/>
              <a:t>unstructured annotations: seeking for further elements running NLP and NER Python libraries</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206414" y="2019002"/>
            <a:ext cx="5766278" cy="3371788"/>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ISSUES/DESIDERATA:</a:t>
            </a:r>
          </a:p>
          <a:p>
            <a:pPr marL="342900" indent="-342900">
              <a:buFont typeface="Arial" panose="020B0604020202020204" pitchFamily="34" charset="0"/>
              <a:buChar char="•"/>
            </a:pPr>
            <a:r>
              <a:rPr lang="en-GB" b="0" dirty="0">
                <a:solidFill>
                  <a:schemeClr val="bg1"/>
                </a:solidFill>
              </a:rPr>
              <a:t>Annotations sample, sometimes </a:t>
            </a:r>
            <a:r>
              <a:rPr lang="en-GB" b="0" dirty="0" err="1">
                <a:solidFill>
                  <a:schemeClr val="bg1"/>
                </a:solidFill>
              </a:rPr>
              <a:t>incompleted</a:t>
            </a:r>
            <a:r>
              <a:rPr lang="en-GB" b="0" dirty="0">
                <a:solidFill>
                  <a:schemeClr val="bg1"/>
                </a:solidFill>
              </a:rPr>
              <a:t> ([…]), transcribed with a work of art focus</a:t>
            </a:r>
          </a:p>
          <a:p>
            <a:pPr marL="342900" indent="-342900">
              <a:buFont typeface="Arial" panose="020B0604020202020204" pitchFamily="34" charset="0"/>
              <a:buChar char="•"/>
            </a:pPr>
            <a:r>
              <a:rPr lang="en-GB" b="0" dirty="0">
                <a:solidFill>
                  <a:schemeClr val="bg1"/>
                </a:solidFill>
              </a:rPr>
              <a:t>Best HTR to complete the corpus</a:t>
            </a:r>
          </a:p>
          <a:p>
            <a:pPr marL="342900" indent="-342900">
              <a:buFont typeface="Arial" panose="020B0604020202020204" pitchFamily="34" charset="0"/>
              <a:buChar char="•"/>
            </a:pPr>
            <a:r>
              <a:rPr lang="en-GB" b="0" dirty="0">
                <a:solidFill>
                  <a:schemeClr val="bg1"/>
                </a:solidFill>
              </a:rPr>
              <a:t>Minor misspelling</a:t>
            </a:r>
          </a:p>
          <a:p>
            <a:pPr marL="342900" indent="-342900">
              <a:buFont typeface="Arial" panose="020B0604020202020204" pitchFamily="34" charset="0"/>
              <a:buChar char="•"/>
            </a:pPr>
            <a:r>
              <a:rPr lang="en-GB" b="0" dirty="0">
                <a:solidFill>
                  <a:schemeClr val="bg1"/>
                </a:solidFill>
              </a:rPr>
              <a:t>Multilingual corpus</a:t>
            </a:r>
          </a:p>
          <a:p>
            <a:endParaRPr lang="en-GB" b="0" dirty="0">
              <a:solidFill>
                <a:schemeClr val="bg1"/>
              </a:solidFill>
            </a:endParaRPr>
          </a:p>
          <a:p>
            <a:pPr marL="342900" indent="-342900">
              <a:buFont typeface="Arial" panose="020B0604020202020204" pitchFamily="34" charset="0"/>
              <a:buChar char="•"/>
            </a:pPr>
            <a:endParaRPr lang="en-GB" b="0" dirty="0">
              <a:solidFill>
                <a:schemeClr val="bg1"/>
              </a:solidFill>
            </a:endParaRPr>
          </a:p>
        </p:txBody>
      </p:sp>
      <mc:AlternateContent xmlns:mc="http://schemas.openxmlformats.org/markup-compatibility/2006" xmlns:p14="http://schemas.microsoft.com/office/powerpoint/2010/main">
        <mc:Choice Requires="p14">
          <p:contentPart p14:bwMode="auto" r:id="rId2">
            <p14:nvContentPartPr>
              <p14:cNvPr id="9" name="Input penna 8">
                <a:extLst>
                  <a:ext uri="{FF2B5EF4-FFF2-40B4-BE49-F238E27FC236}">
                    <a16:creationId xmlns:a16="http://schemas.microsoft.com/office/drawing/2014/main" id="{2F018865-E74D-2117-DA53-A507B19555A8}"/>
                  </a:ext>
                </a:extLst>
              </p14:cNvPr>
              <p14:cNvContentPartPr/>
              <p14:nvPr/>
            </p14:nvContentPartPr>
            <p14:xfrm>
              <a:off x="4731872" y="1892312"/>
              <a:ext cx="360" cy="360"/>
            </p14:xfrm>
          </p:contentPart>
        </mc:Choice>
        <mc:Fallback xmlns="">
          <p:pic>
            <p:nvPicPr>
              <p:cNvPr id="9" name="Input penna 8">
                <a:extLst>
                  <a:ext uri="{FF2B5EF4-FFF2-40B4-BE49-F238E27FC236}">
                    <a16:creationId xmlns:a16="http://schemas.microsoft.com/office/drawing/2014/main" id="{2F018865-E74D-2117-DA53-A507B19555A8}"/>
                  </a:ext>
                </a:extLst>
              </p:cNvPr>
              <p:cNvPicPr/>
              <p:nvPr/>
            </p:nvPicPr>
            <p:blipFill>
              <a:blip r:embed="rId3"/>
              <a:stretch>
                <a:fillRect/>
              </a:stretch>
            </p:blipFill>
            <p:spPr>
              <a:xfrm>
                <a:off x="4677872" y="1784312"/>
                <a:ext cx="108000" cy="216000"/>
              </a:xfrm>
              <a:prstGeom prst="rect">
                <a:avLst/>
              </a:prstGeom>
            </p:spPr>
          </p:pic>
        </mc:Fallback>
      </mc:AlternateContent>
      <p:pic>
        <p:nvPicPr>
          <p:cNvPr id="7" name="Immagine 6">
            <a:extLst>
              <a:ext uri="{FF2B5EF4-FFF2-40B4-BE49-F238E27FC236}">
                <a16:creationId xmlns:a16="http://schemas.microsoft.com/office/drawing/2014/main" id="{56E1769F-9DD4-BAB6-A113-0B2BF056D04E}"/>
              </a:ext>
            </a:extLst>
          </p:cNvPr>
          <p:cNvPicPr>
            <a:picLocks noChangeAspect="1"/>
          </p:cNvPicPr>
          <p:nvPr/>
        </p:nvPicPr>
        <p:blipFill>
          <a:blip r:embed="rId4"/>
          <a:stretch>
            <a:fillRect/>
          </a:stretch>
        </p:blipFill>
        <p:spPr>
          <a:xfrm>
            <a:off x="6668810" y="3882510"/>
            <a:ext cx="5103728" cy="1682548"/>
          </a:xfrm>
          <a:prstGeom prst="rect">
            <a:avLst/>
          </a:prstGeom>
        </p:spPr>
      </p:pic>
    </p:spTree>
    <p:extLst>
      <p:ext uri="{BB962C8B-B14F-4D97-AF65-F5344CB8AC3E}">
        <p14:creationId xmlns:p14="http://schemas.microsoft.com/office/powerpoint/2010/main" val="164484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300"/>
                                        <p:tgtEl>
                                          <p:spTgt spid="10">
                                            <p:txEl>
                                              <p:pRg st="3" end="3"/>
                                            </p:txEl>
                                          </p:spTgt>
                                        </p:tgtEl>
                                      </p:cBhvr>
                                    </p:animEffect>
                                  </p:childTnLst>
                                </p:cTn>
                              </p:par>
                            </p:childTnLst>
                          </p:cTn>
                        </p:par>
                        <p:par>
                          <p:cTn id="29" fill="hold">
                            <p:stCondLst>
                              <p:cond delay="800"/>
                            </p:stCondLst>
                            <p:childTnLst>
                              <p:par>
                                <p:cTn id="30" presetID="10" presetClass="entr" presetSubtype="0" fill="hold" nodeType="after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20.png">
            <a:extLst>
              <a:ext uri="{FF2B5EF4-FFF2-40B4-BE49-F238E27FC236}">
                <a16:creationId xmlns:a16="http://schemas.microsoft.com/office/drawing/2014/main" id="{ED04B0D3-9979-B9A6-FC3C-5599CBBFE5BD}"/>
              </a:ext>
            </a:extLst>
          </p:cNvPr>
          <p:cNvPicPr/>
          <p:nvPr/>
        </p:nvPicPr>
        <p:blipFill>
          <a:blip r:embed="rId4"/>
          <a:srcRect/>
          <a:stretch>
            <a:fillRect/>
          </a:stretch>
        </p:blipFill>
        <p:spPr>
          <a:xfrm>
            <a:off x="9113620" y="2737839"/>
            <a:ext cx="4120202" cy="2289842"/>
          </a:xfrm>
          <a:prstGeom prst="rect">
            <a:avLst/>
          </a:prstGeom>
          <a:ln/>
        </p:spPr>
      </p:pic>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290562" y="-87722"/>
            <a:ext cx="6078154" cy="1819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chemeClr val="bg1"/>
                </a:solidFill>
              </a:rPr>
              <a:t>Results from structured data</a:t>
            </a:r>
          </a:p>
          <a:p>
            <a:r>
              <a:rPr lang="en-GB" sz="4000" dirty="0">
                <a:solidFill>
                  <a:schemeClr val="bg1"/>
                </a:solidFill>
              </a:rPr>
              <a:t>already known</a:t>
            </a: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638199" y="1731940"/>
            <a:ext cx="5386137" cy="774033"/>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rgbClr val="434343"/>
                </a:solidFill>
              </a:rPr>
              <a:t>Little extra-European photos’ set (18 </a:t>
            </a:r>
            <a:r>
              <a:rPr lang="en-GB" dirty="0">
                <a:solidFill>
                  <a:srgbClr val="434343"/>
                </a:solidFill>
              </a:rPr>
              <a:t>Indian</a:t>
            </a:r>
            <a:r>
              <a:rPr lang="en-GB" b="0" dirty="0">
                <a:solidFill>
                  <a:srgbClr val="434343"/>
                </a:solidFill>
              </a:rPr>
              <a:t> subject)</a:t>
            </a:r>
          </a:p>
        </p:txBody>
      </p:sp>
      <p:sp>
        <p:nvSpPr>
          <p:cNvPr id="3" name="Segnaposto contenuto 2">
            <a:extLst>
              <a:ext uri="{FF2B5EF4-FFF2-40B4-BE49-F238E27FC236}">
                <a16:creationId xmlns:a16="http://schemas.microsoft.com/office/drawing/2014/main" id="{A7D361E6-40B3-BB14-8A32-A28C7C88FA8D}"/>
              </a:ext>
            </a:extLst>
          </p:cNvPr>
          <p:cNvSpPr txBox="1">
            <a:spLocks/>
          </p:cNvSpPr>
          <p:nvPr/>
        </p:nvSpPr>
        <p:spPr>
          <a:xfrm>
            <a:off x="6635587" y="5344229"/>
            <a:ext cx="5386137" cy="1475083"/>
          </a:xfrm>
          <a:prstGeom prst="rect">
            <a:avLst/>
          </a:prstGeom>
          <a:ln w="101600" cap="rnd">
            <a:solidFill>
              <a:srgbClr val="C00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rgbClr val="434343"/>
                </a:solidFill>
              </a:rPr>
              <a:t>49% of </a:t>
            </a:r>
            <a:r>
              <a:rPr lang="en-GB" dirty="0">
                <a:solidFill>
                  <a:srgbClr val="434343"/>
                </a:solidFill>
              </a:rPr>
              <a:t>anonymous</a:t>
            </a:r>
            <a:r>
              <a:rPr lang="en-GB" b="0" dirty="0">
                <a:solidFill>
                  <a:srgbClr val="434343"/>
                </a:solidFill>
              </a:rPr>
              <a:t> photos</a:t>
            </a:r>
          </a:p>
          <a:p>
            <a:r>
              <a:rPr lang="en-GB" b="0" dirty="0">
                <a:solidFill>
                  <a:srgbClr val="434343"/>
                </a:solidFill>
              </a:rPr>
              <a:t>3,5% of photos from a big variety of other not anonymous photographers (100/111</a:t>
            </a:r>
            <a:r>
              <a:rPr lang="en-GB" dirty="0">
                <a:solidFill>
                  <a:srgbClr val="434343"/>
                </a:solidFill>
              </a:rPr>
              <a:t> names </a:t>
            </a:r>
            <a:r>
              <a:rPr lang="en-GB" b="0" dirty="0">
                <a:solidFill>
                  <a:srgbClr val="434343"/>
                </a:solidFill>
              </a:rPr>
              <a:t>with</a:t>
            </a:r>
            <a:r>
              <a:rPr lang="en-GB" dirty="0">
                <a:solidFill>
                  <a:srgbClr val="434343"/>
                </a:solidFill>
              </a:rPr>
              <a:t> </a:t>
            </a:r>
            <a:r>
              <a:rPr lang="en-GB" b="0" dirty="0">
                <a:solidFill>
                  <a:srgbClr val="434343"/>
                </a:solidFill>
              </a:rPr>
              <a:t>less than 20 photos each)</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384607" y="1742780"/>
            <a:ext cx="5623234" cy="774032"/>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Interest in </a:t>
            </a:r>
            <a:r>
              <a:rPr lang="en-GB" dirty="0">
                <a:solidFill>
                  <a:schemeClr val="bg1"/>
                </a:solidFill>
              </a:rPr>
              <a:t>Mediterranean area</a:t>
            </a:r>
            <a:endParaRPr lang="en-GB" b="0" dirty="0">
              <a:solidFill>
                <a:schemeClr val="bg1"/>
              </a:solidFill>
            </a:endParaRPr>
          </a:p>
        </p:txBody>
      </p:sp>
      <p:sp>
        <p:nvSpPr>
          <p:cNvPr id="12" name="Segnaposto contenuto 2">
            <a:extLst>
              <a:ext uri="{FF2B5EF4-FFF2-40B4-BE49-F238E27FC236}">
                <a16:creationId xmlns:a16="http://schemas.microsoft.com/office/drawing/2014/main" id="{F6ADBB2F-3BD7-8FB2-350D-DC9DBC14784D}"/>
              </a:ext>
            </a:extLst>
          </p:cNvPr>
          <p:cNvSpPr txBox="1">
            <a:spLocks/>
          </p:cNvSpPr>
          <p:nvPr/>
        </p:nvSpPr>
        <p:spPr>
          <a:xfrm>
            <a:off x="368786" y="5344229"/>
            <a:ext cx="5623234" cy="1475084"/>
          </a:xfrm>
          <a:prstGeom prst="rect">
            <a:avLst/>
          </a:prstGeom>
          <a:ln w="101600" cap="rnd">
            <a:solidFill>
              <a:srgbClr val="C00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47,5% photos from relevant </a:t>
            </a:r>
            <a:r>
              <a:rPr lang="en-GB" dirty="0">
                <a:solidFill>
                  <a:schemeClr val="bg1"/>
                </a:solidFill>
              </a:rPr>
              <a:t>art history photographers </a:t>
            </a:r>
            <a:r>
              <a:rPr lang="en-GB" b="0" dirty="0">
                <a:solidFill>
                  <a:schemeClr val="bg1"/>
                </a:solidFill>
              </a:rPr>
              <a:t>(</a:t>
            </a:r>
            <a:r>
              <a:rPr lang="en-GB" b="0" dirty="0" err="1">
                <a:solidFill>
                  <a:schemeClr val="bg1"/>
                </a:solidFill>
              </a:rPr>
              <a:t>Alinari</a:t>
            </a:r>
            <a:r>
              <a:rPr lang="en-GB" b="0" dirty="0">
                <a:solidFill>
                  <a:schemeClr val="bg1"/>
                </a:solidFill>
              </a:rPr>
              <a:t> 20%, </a:t>
            </a:r>
            <a:r>
              <a:rPr lang="en-GB" b="0" dirty="0" err="1">
                <a:solidFill>
                  <a:schemeClr val="bg1"/>
                </a:solidFill>
              </a:rPr>
              <a:t>Moscioni</a:t>
            </a:r>
            <a:r>
              <a:rPr lang="en-GB" b="0" dirty="0">
                <a:solidFill>
                  <a:schemeClr val="bg1"/>
                </a:solidFill>
              </a:rPr>
              <a:t>, </a:t>
            </a:r>
            <a:r>
              <a:rPr lang="en-GB" b="0" dirty="0" err="1">
                <a:solidFill>
                  <a:schemeClr val="bg1"/>
                </a:solidFill>
              </a:rPr>
              <a:t>Brogi</a:t>
            </a:r>
            <a:r>
              <a:rPr lang="en-GB" b="0" dirty="0">
                <a:solidFill>
                  <a:schemeClr val="bg1"/>
                </a:solidFill>
              </a:rPr>
              <a:t>, Sommer 5% each, Laurent, </a:t>
            </a:r>
            <a:r>
              <a:rPr lang="en-GB" b="0" dirty="0" err="1">
                <a:solidFill>
                  <a:schemeClr val="bg1"/>
                </a:solidFill>
              </a:rPr>
              <a:t>Incorpora</a:t>
            </a:r>
            <a:r>
              <a:rPr lang="en-GB" b="0" dirty="0">
                <a:solidFill>
                  <a:schemeClr val="bg1"/>
                </a:solidFill>
              </a:rPr>
              <a:t>, </a:t>
            </a:r>
            <a:r>
              <a:rPr lang="en-GB" b="0" dirty="0" err="1">
                <a:solidFill>
                  <a:schemeClr val="bg1"/>
                </a:solidFill>
              </a:rPr>
              <a:t>Giraudon</a:t>
            </a:r>
            <a:r>
              <a:rPr lang="en-GB" b="0" dirty="0">
                <a:solidFill>
                  <a:schemeClr val="bg1"/>
                </a:solidFill>
              </a:rPr>
              <a:t> 2,5% each)</a:t>
            </a:r>
          </a:p>
        </p:txBody>
      </p:sp>
      <p:sp>
        <p:nvSpPr>
          <p:cNvPr id="13" name="Segnaposto contenuto 2">
            <a:extLst>
              <a:ext uri="{FF2B5EF4-FFF2-40B4-BE49-F238E27FC236}">
                <a16:creationId xmlns:a16="http://schemas.microsoft.com/office/drawing/2014/main" id="{D37996B7-E221-F884-A165-48704E46E637}"/>
              </a:ext>
            </a:extLst>
          </p:cNvPr>
          <p:cNvSpPr txBox="1">
            <a:spLocks/>
          </p:cNvSpPr>
          <p:nvPr/>
        </p:nvSpPr>
        <p:spPr>
          <a:xfrm>
            <a:off x="6638198" y="2650674"/>
            <a:ext cx="5386137" cy="2551334"/>
          </a:xfrm>
          <a:prstGeom prst="rect">
            <a:avLst/>
          </a:prstGeom>
          <a:ln w="101600" cap="rnd">
            <a:solidFill>
              <a:schemeClr val="accent2">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GB" b="0" dirty="0">
              <a:solidFill>
                <a:srgbClr val="434343"/>
              </a:solidFill>
            </a:endParaRPr>
          </a:p>
          <a:p>
            <a:pPr>
              <a:spcBef>
                <a:spcPts val="0"/>
              </a:spcBef>
            </a:pPr>
            <a:endParaRPr lang="en-GB" b="0" dirty="0">
              <a:solidFill>
                <a:srgbClr val="434343"/>
              </a:solidFill>
            </a:endParaRPr>
          </a:p>
          <a:p>
            <a:pPr>
              <a:spcBef>
                <a:spcPts val="0"/>
              </a:spcBef>
            </a:pPr>
            <a:r>
              <a:rPr lang="en-GB" b="0" dirty="0">
                <a:solidFill>
                  <a:srgbClr val="434343"/>
                </a:solidFill>
              </a:rPr>
              <a:t>Transcribed </a:t>
            </a:r>
            <a:r>
              <a:rPr lang="en-GB" dirty="0">
                <a:solidFill>
                  <a:srgbClr val="434343"/>
                </a:solidFill>
              </a:rPr>
              <a:t>annotations</a:t>
            </a:r>
            <a:r>
              <a:rPr lang="en-GB" b="0" dirty="0">
                <a:solidFill>
                  <a:srgbClr val="434343"/>
                </a:solidFill>
              </a:rPr>
              <a:t> </a:t>
            </a:r>
          </a:p>
          <a:p>
            <a:pPr>
              <a:spcBef>
                <a:spcPts val="0"/>
              </a:spcBef>
            </a:pPr>
            <a:r>
              <a:rPr lang="en-GB" b="0" dirty="0">
                <a:solidFill>
                  <a:srgbClr val="434343"/>
                </a:solidFill>
              </a:rPr>
              <a:t>for more than 50% of </a:t>
            </a:r>
          </a:p>
          <a:p>
            <a:pPr>
              <a:spcBef>
                <a:spcPts val="0"/>
              </a:spcBef>
            </a:pPr>
            <a:r>
              <a:rPr lang="en-GB" b="0" dirty="0">
                <a:solidFill>
                  <a:srgbClr val="434343"/>
                </a:solidFill>
              </a:rPr>
              <a:t>photographs</a:t>
            </a:r>
          </a:p>
          <a:p>
            <a:pPr>
              <a:spcBef>
                <a:spcPts val="0"/>
              </a:spcBef>
            </a:pPr>
            <a:r>
              <a:rPr lang="en-GB" b="0" dirty="0">
                <a:solidFill>
                  <a:srgbClr val="434343"/>
                </a:solidFill>
              </a:rPr>
              <a:t>(1.838/3.232)</a:t>
            </a:r>
          </a:p>
        </p:txBody>
      </p:sp>
      <p:pic>
        <p:nvPicPr>
          <p:cNvPr id="15" name="Immagine 14">
            <a:extLst>
              <a:ext uri="{FF2B5EF4-FFF2-40B4-BE49-F238E27FC236}">
                <a16:creationId xmlns:a16="http://schemas.microsoft.com/office/drawing/2014/main" id="{1CB80FF5-7FE4-2AEA-A9E1-EBC05460E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07" y="2648041"/>
            <a:ext cx="4037893" cy="2553967"/>
          </a:xfrm>
          <a:prstGeom prst="rect">
            <a:avLst/>
          </a:prstGeom>
        </p:spPr>
      </p:pic>
      <p:sp>
        <p:nvSpPr>
          <p:cNvPr id="6" name="Segnaposto contenuto 2">
            <a:extLst>
              <a:ext uri="{FF2B5EF4-FFF2-40B4-BE49-F238E27FC236}">
                <a16:creationId xmlns:a16="http://schemas.microsoft.com/office/drawing/2014/main" id="{292201BE-87AC-71B2-CDE1-27B5AB71D5CC}"/>
              </a:ext>
            </a:extLst>
          </p:cNvPr>
          <p:cNvSpPr txBox="1">
            <a:spLocks/>
          </p:cNvSpPr>
          <p:nvPr/>
        </p:nvSpPr>
        <p:spPr>
          <a:xfrm>
            <a:off x="6638199" y="826506"/>
            <a:ext cx="5386137" cy="778118"/>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rgbClr val="434343"/>
                </a:solidFill>
              </a:rPr>
              <a:t>Interest for </a:t>
            </a:r>
            <a:r>
              <a:rPr lang="en-GB" dirty="0">
                <a:solidFill>
                  <a:srgbClr val="434343"/>
                </a:solidFill>
              </a:rPr>
              <a:t>funerary sculpture </a:t>
            </a:r>
            <a:r>
              <a:rPr lang="en-GB" b="0" dirty="0">
                <a:solidFill>
                  <a:srgbClr val="434343"/>
                </a:solidFill>
              </a:rPr>
              <a:t>and </a:t>
            </a:r>
            <a:r>
              <a:rPr lang="en-GB" dirty="0">
                <a:solidFill>
                  <a:srgbClr val="434343"/>
                </a:solidFill>
              </a:rPr>
              <a:t>sarcophagus</a:t>
            </a:r>
            <a:r>
              <a:rPr lang="en-GB" b="0" dirty="0">
                <a:solidFill>
                  <a:srgbClr val="434343"/>
                </a:solidFill>
              </a:rPr>
              <a:t>.</a:t>
            </a:r>
          </a:p>
        </p:txBody>
      </p:sp>
      <p:sp>
        <p:nvSpPr>
          <p:cNvPr id="7" name="Titolo 1">
            <a:extLst>
              <a:ext uri="{FF2B5EF4-FFF2-40B4-BE49-F238E27FC236}">
                <a16:creationId xmlns:a16="http://schemas.microsoft.com/office/drawing/2014/main" id="{88E1FFB2-1D2E-89B8-1CE6-99AD7117F20B}"/>
              </a:ext>
            </a:extLst>
          </p:cNvPr>
          <p:cNvSpPr txBox="1">
            <a:spLocks/>
          </p:cNvSpPr>
          <p:nvPr/>
        </p:nvSpPr>
        <p:spPr>
          <a:xfrm>
            <a:off x="6368716" y="-87722"/>
            <a:ext cx="6347638" cy="1288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t>… and new insights</a:t>
            </a:r>
            <a:endParaRPr lang="en-GB" sz="4000" dirty="0"/>
          </a:p>
        </p:txBody>
      </p:sp>
      <p:pic>
        <p:nvPicPr>
          <p:cNvPr id="17" name="Immagine 16">
            <a:extLst>
              <a:ext uri="{FF2B5EF4-FFF2-40B4-BE49-F238E27FC236}">
                <a16:creationId xmlns:a16="http://schemas.microsoft.com/office/drawing/2014/main" id="{2FD6CEE8-1B63-4835-268E-BBEEE35EE697}"/>
              </a:ext>
            </a:extLst>
          </p:cNvPr>
          <p:cNvPicPr>
            <a:picLocks noChangeAspect="1"/>
          </p:cNvPicPr>
          <p:nvPr/>
        </p:nvPicPr>
        <p:blipFill>
          <a:blip r:embed="rId6"/>
          <a:stretch>
            <a:fillRect/>
          </a:stretch>
        </p:blipFill>
        <p:spPr>
          <a:xfrm>
            <a:off x="8915798" y="4274003"/>
            <a:ext cx="1423013" cy="803739"/>
          </a:xfrm>
          <a:prstGeom prst="rect">
            <a:avLst/>
          </a:prstGeom>
        </p:spPr>
      </p:pic>
    </p:spTree>
    <p:custDataLst>
      <p:tags r:id="rId1"/>
    </p:custDataLst>
    <p:extLst>
      <p:ext uri="{BB962C8B-B14F-4D97-AF65-F5344CB8AC3E}">
        <p14:creationId xmlns:p14="http://schemas.microsoft.com/office/powerpoint/2010/main" val="232349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2" grpId="0" animBg="1"/>
      <p:bldP spid="13"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28337"/>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2" name="Segnaposto contenuto 2">
            <a:extLst>
              <a:ext uri="{FF2B5EF4-FFF2-40B4-BE49-F238E27FC236}">
                <a16:creationId xmlns:a16="http://schemas.microsoft.com/office/drawing/2014/main" id="{02EE71FE-2D30-9BC2-24B4-B788888D7127}"/>
              </a:ext>
            </a:extLst>
          </p:cNvPr>
          <p:cNvSpPr txBox="1">
            <a:spLocks/>
          </p:cNvSpPr>
          <p:nvPr/>
        </p:nvSpPr>
        <p:spPr>
          <a:xfrm>
            <a:off x="438482" y="3403828"/>
            <a:ext cx="5070108" cy="1166528"/>
          </a:xfrm>
          <a:prstGeom prst="rect">
            <a:avLst/>
          </a:prstGeom>
          <a:ln w="101600" cap="rnd">
            <a:solidFill>
              <a:schemeClr val="bg1">
                <a:lumMod val="5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err="1">
                <a:solidFill>
                  <a:schemeClr val="bg1"/>
                </a:solidFill>
                <a:latin typeface="Courier New" panose="02070309020205020404" pitchFamily="49" charset="0"/>
                <a:cs typeface="Courier New" panose="02070309020205020404" pitchFamily="49" charset="0"/>
              </a:rPr>
              <a:t>matcher.add</a:t>
            </a:r>
            <a:r>
              <a:rPr lang="en-GB" dirty="0">
                <a:solidFill>
                  <a:schemeClr val="bg1"/>
                </a:solidFill>
                <a:latin typeface="Courier New" panose="02070309020205020404" pitchFamily="49" charset="0"/>
                <a:cs typeface="Courier New" panose="02070309020205020404" pitchFamily="49" charset="0"/>
              </a:rPr>
              <a:t>("</a:t>
            </a:r>
            <a:r>
              <a:rPr lang="en-GB" dirty="0" err="1">
                <a:solidFill>
                  <a:schemeClr val="bg1"/>
                </a:solidFill>
                <a:latin typeface="Courier New" panose="02070309020205020404" pitchFamily="49" charset="0"/>
                <a:cs typeface="Courier New" panose="02070309020205020404" pitchFamily="49" charset="0"/>
              </a:rPr>
              <a:t>PA_creator</a:t>
            </a:r>
            <a:r>
              <a:rPr lang="en-GB" dirty="0">
                <a:solidFill>
                  <a:schemeClr val="bg1"/>
                </a:solidFill>
                <a:latin typeface="Courier New" panose="02070309020205020404" pitchFamily="49" charset="0"/>
                <a:cs typeface="Courier New" panose="02070309020205020404" pitchFamily="49" charset="0"/>
              </a:rPr>
              <a:t>", [[{"LEMMA": "I"}, {POS: 'VERB'}]]) </a:t>
            </a:r>
          </a:p>
          <a:p>
            <a:endParaRPr lang="en-GB" sz="1200"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 22 occurrences</a:t>
            </a:r>
          </a:p>
        </p:txBody>
      </p:sp>
      <p:sp>
        <p:nvSpPr>
          <p:cNvPr id="3" name="CasellaDiTesto 2">
            <a:extLst>
              <a:ext uri="{FF2B5EF4-FFF2-40B4-BE49-F238E27FC236}">
                <a16:creationId xmlns:a16="http://schemas.microsoft.com/office/drawing/2014/main" id="{5B2ADCD9-2C9C-CEB1-BD84-E12BEE239921}"/>
              </a:ext>
            </a:extLst>
          </p:cNvPr>
          <p:cNvSpPr txBox="1"/>
          <p:nvPr/>
        </p:nvSpPr>
        <p:spPr>
          <a:xfrm>
            <a:off x="6573254" y="3408961"/>
            <a:ext cx="5262284" cy="2677656"/>
          </a:xfrm>
          <a:prstGeom prst="rect">
            <a:avLst/>
          </a:prstGeom>
          <a:noFill/>
        </p:spPr>
        <p:txBody>
          <a:bodyPr wrap="square" rtlCol="0">
            <a:spAutoFit/>
          </a:bodyPr>
          <a:lstStyle/>
          <a:p>
            <a:pPr marL="342900" lvl="1" indent="-342900" algn="just">
              <a:buFont typeface="Arial" panose="020B0604020202020204" pitchFamily="34" charset="0"/>
              <a:buChar char="•"/>
            </a:pPr>
            <a:r>
              <a:rPr lang="en-GB" sz="2400" dirty="0">
                <a:solidFill>
                  <a:srgbClr val="434343"/>
                </a:solidFill>
              </a:rPr>
              <a:t>6 place-time references to personal experiences</a:t>
            </a:r>
          </a:p>
          <a:p>
            <a:pPr marL="342900" lvl="1" indent="-342900" algn="just">
              <a:buFont typeface="Arial" panose="020B0604020202020204" pitchFamily="34" charset="0"/>
              <a:buChar char="•"/>
            </a:pPr>
            <a:endParaRPr lang="en-GB" sz="2400" dirty="0">
              <a:solidFill>
                <a:srgbClr val="434343"/>
              </a:solidFill>
            </a:endParaRPr>
          </a:p>
          <a:p>
            <a:pPr marL="342900" lvl="1" indent="-342900" algn="just">
              <a:buFont typeface="Arial" panose="020B0604020202020204" pitchFamily="34" charset="0"/>
              <a:buChar char="•"/>
            </a:pPr>
            <a:r>
              <a:rPr lang="en-GB" sz="2400" dirty="0">
                <a:solidFill>
                  <a:srgbClr val="434343"/>
                </a:solidFill>
              </a:rPr>
              <a:t>6 ownership declarations (5/6 about medals)</a:t>
            </a:r>
          </a:p>
          <a:p>
            <a:pPr marL="342900" lvl="1" indent="-342900" algn="just">
              <a:buFont typeface="Arial" panose="020B0604020202020204" pitchFamily="34" charset="0"/>
              <a:buChar char="•"/>
            </a:pPr>
            <a:endParaRPr lang="it-IT" sz="2400" dirty="0">
              <a:solidFill>
                <a:srgbClr val="434343"/>
              </a:solidFill>
            </a:endParaRPr>
          </a:p>
          <a:p>
            <a:pPr marL="342900" lvl="1" indent="-342900" algn="just">
              <a:buFont typeface="Arial" panose="020B0604020202020204" pitchFamily="34" charset="0"/>
              <a:buChar char="•"/>
            </a:pPr>
            <a:r>
              <a:rPr lang="it-IT" sz="2400" dirty="0">
                <a:solidFill>
                  <a:srgbClr val="434343"/>
                </a:solidFill>
              </a:rPr>
              <a:t>10 opinions</a:t>
            </a:r>
            <a:endParaRPr lang="en-GB" dirty="0"/>
          </a:p>
        </p:txBody>
      </p:sp>
      <p:pic>
        <p:nvPicPr>
          <p:cNvPr id="6" name="Immagine 5">
            <a:extLst>
              <a:ext uri="{FF2B5EF4-FFF2-40B4-BE49-F238E27FC236}">
                <a16:creationId xmlns:a16="http://schemas.microsoft.com/office/drawing/2014/main" id="{6A420DB9-FE7A-8907-A0DB-E3AF82A98A7A}"/>
              </a:ext>
            </a:extLst>
          </p:cNvPr>
          <p:cNvPicPr>
            <a:picLocks noChangeAspect="1"/>
          </p:cNvPicPr>
          <p:nvPr/>
        </p:nvPicPr>
        <p:blipFill>
          <a:blip r:embed="rId4"/>
          <a:stretch>
            <a:fillRect/>
          </a:stretch>
        </p:blipFill>
        <p:spPr>
          <a:xfrm>
            <a:off x="6573254" y="771383"/>
            <a:ext cx="5354491" cy="2556769"/>
          </a:xfrm>
          <a:prstGeom prst="rect">
            <a:avLst/>
          </a:prstGeom>
        </p:spPr>
      </p:pic>
      <p:sp>
        <p:nvSpPr>
          <p:cNvPr id="9" name="Fumetto: rettangolo 8">
            <a:extLst>
              <a:ext uri="{FF2B5EF4-FFF2-40B4-BE49-F238E27FC236}">
                <a16:creationId xmlns:a16="http://schemas.microsoft.com/office/drawing/2014/main" id="{2E94E281-B10C-1FC7-057C-E32C35002247}"/>
              </a:ext>
            </a:extLst>
          </p:cNvPr>
          <p:cNvSpPr/>
          <p:nvPr/>
        </p:nvSpPr>
        <p:spPr>
          <a:xfrm>
            <a:off x="3040992" y="5265398"/>
            <a:ext cx="3074123" cy="1486239"/>
          </a:xfrm>
          <a:prstGeom prst="wedgeRectCallout">
            <a:avLst>
              <a:gd name="adj1" fmla="val 75334"/>
              <a:gd name="adj2" fmla="val -13174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told</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the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Countess</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Marcello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nee</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Grimani)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that</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I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respected</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her</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immensely</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on account of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this</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statue of Agrippa.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This</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lang="it-IT"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was</a:t>
            </a:r>
            <a:r>
              <a:rPr lang="it-IT"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in Corfù in March 1894.</a:t>
            </a:r>
          </a:p>
          <a:p>
            <a:r>
              <a:rPr lang="it-IT" sz="1400" kern="15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a:t>
            </a:r>
            <a:r>
              <a:rPr lang="it-IT" sz="1400" kern="15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sup</a:t>
            </a:r>
            <a:r>
              <a:rPr lang="it-IT" sz="1400" kern="15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1811)</a:t>
            </a:r>
            <a:endParaRPr lang="en-GB" sz="1400" dirty="0">
              <a:solidFill>
                <a:schemeClr val="tx1"/>
              </a:solidFill>
              <a:latin typeface="Courier New" panose="02070309020205020404" pitchFamily="49" charset="0"/>
              <a:cs typeface="Courier New" panose="02070309020205020404" pitchFamily="49" charset="0"/>
            </a:endParaRPr>
          </a:p>
        </p:txBody>
      </p:sp>
      <p:sp>
        <p:nvSpPr>
          <p:cNvPr id="10" name="Fumetto: rettangolo 9">
            <a:extLst>
              <a:ext uri="{FF2B5EF4-FFF2-40B4-BE49-F238E27FC236}">
                <a16:creationId xmlns:a16="http://schemas.microsoft.com/office/drawing/2014/main" id="{BF72C002-5B42-6815-7CBB-C351DB6DCAAA}"/>
              </a:ext>
            </a:extLst>
          </p:cNvPr>
          <p:cNvSpPr/>
          <p:nvPr/>
        </p:nvSpPr>
        <p:spPr>
          <a:xfrm>
            <a:off x="9035444" y="5166084"/>
            <a:ext cx="2892301" cy="1121949"/>
          </a:xfrm>
          <a:prstGeom prst="wedgeRectCallout">
            <a:avLst>
              <a:gd name="adj1" fmla="val -82322"/>
              <a:gd name="adj2" fmla="val -54069"/>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 have a medal of him with the inscription: / "Antonius de </a:t>
            </a:r>
            <a:r>
              <a:rPr lang="en-GB"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Royzellis</a:t>
            </a:r>
            <a:r>
              <a:rPr lang="en-GB"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lang="en-GB" sz="1400" kern="150" dirty="0" err="1">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monarcha</a:t>
            </a:r>
            <a:r>
              <a:rPr lang="en-GB" sz="1400" kern="15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a:t>
            </a:r>
            <a:r>
              <a:rPr lang="en-GB" sz="1400" kern="15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sapientie</a:t>
            </a:r>
            <a:r>
              <a:rPr lang="en-GB" sz="1400" kern="15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a:t>
            </a:r>
          </a:p>
          <a:p>
            <a:r>
              <a:rPr lang="en-GB" sz="1400" kern="150" dirty="0">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(sup 659)</a:t>
            </a:r>
            <a:endParaRPr lang="en-GB" sz="1400" dirty="0">
              <a:solidFill>
                <a:schemeClr val="tx1"/>
              </a:solidFill>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5">
            <p14:nvContentPartPr>
              <p14:cNvPr id="12" name="Input penna 11">
                <a:extLst>
                  <a:ext uri="{FF2B5EF4-FFF2-40B4-BE49-F238E27FC236}">
                    <a16:creationId xmlns:a16="http://schemas.microsoft.com/office/drawing/2014/main" id="{4B747F2D-FA92-4080-9A50-0079C25B61B4}"/>
                  </a:ext>
                </a:extLst>
              </p14:cNvPr>
              <p14:cNvContentPartPr/>
              <p14:nvPr/>
            </p14:nvContentPartPr>
            <p14:xfrm>
              <a:off x="3329639" y="6395926"/>
              <a:ext cx="666000" cy="7920"/>
            </p14:xfrm>
          </p:contentPart>
        </mc:Choice>
        <mc:Fallback xmlns="">
          <p:pic>
            <p:nvPicPr>
              <p:cNvPr id="12" name="Input penna 11">
                <a:extLst>
                  <a:ext uri="{FF2B5EF4-FFF2-40B4-BE49-F238E27FC236}">
                    <a16:creationId xmlns:a16="http://schemas.microsoft.com/office/drawing/2014/main" id="{4B747F2D-FA92-4080-9A50-0079C25B61B4}"/>
                  </a:ext>
                </a:extLst>
              </p:cNvPr>
              <p:cNvPicPr/>
              <p:nvPr/>
            </p:nvPicPr>
            <p:blipFill>
              <a:blip r:embed="rId8"/>
              <a:stretch>
                <a:fillRect/>
              </a:stretch>
            </p:blipFill>
            <p:spPr>
              <a:xfrm>
                <a:off x="3275639" y="6282783"/>
                <a:ext cx="773640" cy="2338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put penna 12">
                <a:extLst>
                  <a:ext uri="{FF2B5EF4-FFF2-40B4-BE49-F238E27FC236}">
                    <a16:creationId xmlns:a16="http://schemas.microsoft.com/office/drawing/2014/main" id="{D192BF68-B239-42F4-A83C-B27D572479C4}"/>
                  </a:ext>
                </a:extLst>
              </p14:cNvPr>
              <p14:cNvContentPartPr/>
              <p14:nvPr/>
            </p14:nvContentPartPr>
            <p14:xfrm>
              <a:off x="4511237" y="6427146"/>
              <a:ext cx="1088280" cy="43920"/>
            </p14:xfrm>
          </p:contentPart>
        </mc:Choice>
        <mc:Fallback xmlns="">
          <p:pic>
            <p:nvPicPr>
              <p:cNvPr id="13" name="Input penna 12">
                <a:extLst>
                  <a:ext uri="{FF2B5EF4-FFF2-40B4-BE49-F238E27FC236}">
                    <a16:creationId xmlns:a16="http://schemas.microsoft.com/office/drawing/2014/main" id="{D192BF68-B239-42F4-A83C-B27D572479C4}"/>
                  </a:ext>
                </a:extLst>
              </p:cNvPr>
              <p:cNvPicPr/>
              <p:nvPr/>
            </p:nvPicPr>
            <p:blipFill>
              <a:blip r:embed="rId10"/>
              <a:stretch>
                <a:fillRect/>
              </a:stretch>
            </p:blipFill>
            <p:spPr>
              <a:xfrm>
                <a:off x="4457237" y="6319146"/>
                <a:ext cx="11959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put penna 27">
                <a:extLst>
                  <a:ext uri="{FF2B5EF4-FFF2-40B4-BE49-F238E27FC236}">
                    <a16:creationId xmlns:a16="http://schemas.microsoft.com/office/drawing/2014/main" id="{37FD43E9-A193-4CAB-BE52-0418DF5E7B95}"/>
                  </a:ext>
                </a:extLst>
              </p14:cNvPr>
              <p14:cNvContentPartPr/>
              <p14:nvPr/>
            </p14:nvContentPartPr>
            <p14:xfrm>
              <a:off x="5061047" y="-924840"/>
              <a:ext cx="360" cy="360"/>
            </p14:xfrm>
          </p:contentPart>
        </mc:Choice>
        <mc:Fallback xmlns="">
          <p:pic>
            <p:nvPicPr>
              <p:cNvPr id="28" name="Input penna 27">
                <a:extLst>
                  <a:ext uri="{FF2B5EF4-FFF2-40B4-BE49-F238E27FC236}">
                    <a16:creationId xmlns:a16="http://schemas.microsoft.com/office/drawing/2014/main" id="{37FD43E9-A193-4CAB-BE52-0418DF5E7B95}"/>
                  </a:ext>
                </a:extLst>
              </p:cNvPr>
              <p:cNvPicPr/>
              <p:nvPr/>
            </p:nvPicPr>
            <p:blipFill>
              <a:blip r:embed="rId12"/>
              <a:stretch>
                <a:fillRect/>
              </a:stretch>
            </p:blipFill>
            <p:spPr>
              <a:xfrm>
                <a:off x="5007047" y="-1032840"/>
                <a:ext cx="108000" cy="216000"/>
              </a:xfrm>
              <a:prstGeom prst="rect">
                <a:avLst/>
              </a:prstGeom>
            </p:spPr>
          </p:pic>
        </mc:Fallback>
      </mc:AlternateContent>
      <p:sp>
        <p:nvSpPr>
          <p:cNvPr id="14" name="Titolo 1">
            <a:extLst>
              <a:ext uri="{FF2B5EF4-FFF2-40B4-BE49-F238E27FC236}">
                <a16:creationId xmlns:a16="http://schemas.microsoft.com/office/drawing/2014/main" id="{7EB120D8-32C2-0AD8-873C-EEAACCDF1EE8}"/>
              </a:ext>
            </a:extLst>
          </p:cNvPr>
          <p:cNvSpPr txBox="1">
            <a:spLocks/>
          </p:cNvSpPr>
          <p:nvPr/>
        </p:nvSpPr>
        <p:spPr>
          <a:xfrm>
            <a:off x="290562" y="-87722"/>
            <a:ext cx="6078154" cy="1819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chemeClr val="bg1"/>
                </a:solidFill>
              </a:rPr>
              <a:t>Results from unstructured texts</a:t>
            </a:r>
            <a:endParaRPr lang="en-GB" sz="4000" dirty="0">
              <a:solidFill>
                <a:schemeClr val="bg1"/>
              </a:solidFill>
            </a:endParaRPr>
          </a:p>
        </p:txBody>
      </p:sp>
      <p:pic>
        <p:nvPicPr>
          <p:cNvPr id="15" name="Immagine 14">
            <a:extLst>
              <a:ext uri="{FF2B5EF4-FFF2-40B4-BE49-F238E27FC236}">
                <a16:creationId xmlns:a16="http://schemas.microsoft.com/office/drawing/2014/main" id="{577A8397-4D4C-4C10-A06E-88BFB6887C05}"/>
              </a:ext>
            </a:extLst>
          </p:cNvPr>
          <p:cNvPicPr>
            <a:picLocks noChangeAspect="1"/>
          </p:cNvPicPr>
          <p:nvPr/>
        </p:nvPicPr>
        <p:blipFill>
          <a:blip r:embed="rId13"/>
          <a:stretch>
            <a:fillRect/>
          </a:stretch>
        </p:blipFill>
        <p:spPr>
          <a:xfrm>
            <a:off x="404862" y="1481015"/>
            <a:ext cx="5103728" cy="1682548"/>
          </a:xfrm>
          <a:prstGeom prst="rect">
            <a:avLst/>
          </a:prstGeom>
        </p:spPr>
      </p:pic>
    </p:spTree>
    <p:custDataLst>
      <p:tags r:id="rId1"/>
    </p:custDataLst>
    <p:extLst>
      <p:ext uri="{BB962C8B-B14F-4D97-AF65-F5344CB8AC3E}">
        <p14:creationId xmlns:p14="http://schemas.microsoft.com/office/powerpoint/2010/main" val="328054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4965430" y="629268"/>
            <a:ext cx="6586491" cy="1286160"/>
          </a:xfrm>
        </p:spPr>
        <p:txBody>
          <a:bodyPr anchor="b">
            <a:normAutofit/>
          </a:bodyPr>
          <a:lstStyle/>
          <a:p>
            <a:r>
              <a:rPr lang="en-GB" b="1" dirty="0">
                <a:latin typeface="Inconsolata-Bold"/>
              </a:rPr>
              <a:t>Further investigations</a:t>
            </a:r>
            <a:endParaRPr lang="en-GB" dirty="0"/>
          </a:p>
        </p:txBody>
      </p:sp>
      <p:sp>
        <p:nvSpPr>
          <p:cNvPr id="3" name="Segnaposto contenuto 2">
            <a:extLst>
              <a:ext uri="{FF2B5EF4-FFF2-40B4-BE49-F238E27FC236}">
                <a16:creationId xmlns:a16="http://schemas.microsoft.com/office/drawing/2014/main" id="{66E8766F-30E2-05C9-34E9-62D891EC1791}"/>
              </a:ext>
            </a:extLst>
          </p:cNvPr>
          <p:cNvSpPr>
            <a:spLocks noGrp="1"/>
          </p:cNvSpPr>
          <p:nvPr>
            <p:ph idx="1"/>
          </p:nvPr>
        </p:nvSpPr>
        <p:spPr>
          <a:xfrm>
            <a:off x="4965431" y="2438400"/>
            <a:ext cx="6586489" cy="3785419"/>
          </a:xfrm>
        </p:spPr>
        <p:txBody>
          <a:bodyPr>
            <a:normAutofit/>
          </a:bodyPr>
          <a:lstStyle/>
          <a:p>
            <a:pPr marL="0" indent="0">
              <a:buNone/>
            </a:pPr>
            <a:r>
              <a:rPr lang="en-GB" sz="6000" b="1" i="0" u="none" strike="noStrike" baseline="0" dirty="0"/>
              <a:t>What</a:t>
            </a:r>
            <a:r>
              <a:rPr lang="en-GB" sz="6000" b="1" i="0" u="none" strike="noStrike" dirty="0"/>
              <a:t> it would be useful to have</a:t>
            </a:r>
            <a:endParaRPr lang="en-GB" sz="6000" b="1" i="0" u="none" strike="noStrike" baseline="0" dirty="0"/>
          </a:p>
        </p:txBody>
      </p:sp>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906F"/>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parete, interni, persona&#10;&#10;Descrizione generata automaticamente">
            <a:extLst>
              <a:ext uri="{FF2B5EF4-FFF2-40B4-BE49-F238E27FC236}">
                <a16:creationId xmlns:a16="http://schemas.microsoft.com/office/drawing/2014/main" id="{DC8D4273-BC48-EA14-7EE1-1BDD21C8C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6" y="1122688"/>
            <a:ext cx="4595598" cy="6112042"/>
          </a:xfrm>
          <a:prstGeom prst="rect">
            <a:avLst/>
          </a:prstGeom>
        </p:spPr>
      </p:pic>
      <p:pic>
        <p:nvPicPr>
          <p:cNvPr id="8" name="Immagine 7" descr="Immagine che contiene testo, documento&#10;&#10;Descrizione generata automaticamente">
            <a:extLst>
              <a:ext uri="{FF2B5EF4-FFF2-40B4-BE49-F238E27FC236}">
                <a16:creationId xmlns:a16="http://schemas.microsoft.com/office/drawing/2014/main" id="{7E54597F-D541-3A7C-7B98-6B3123677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2752" cy="1556084"/>
          </a:xfrm>
          <a:prstGeom prst="rect">
            <a:avLst/>
          </a:prstGeom>
        </p:spPr>
      </p:pic>
      <p:sp>
        <p:nvSpPr>
          <p:cNvPr id="9" name="CasellaDiTesto 8">
            <a:extLst>
              <a:ext uri="{FF2B5EF4-FFF2-40B4-BE49-F238E27FC236}">
                <a16:creationId xmlns:a16="http://schemas.microsoft.com/office/drawing/2014/main" id="{FD4891CA-C331-7BE1-E895-F7256681A637}"/>
              </a:ext>
            </a:extLst>
          </p:cNvPr>
          <p:cNvSpPr txBox="1"/>
          <p:nvPr/>
        </p:nvSpPr>
        <p:spPr>
          <a:xfrm>
            <a:off x="4573456" y="44617"/>
            <a:ext cx="7618544" cy="523220"/>
          </a:xfrm>
          <a:prstGeom prst="rect">
            <a:avLst/>
          </a:prstGeom>
          <a:noFill/>
        </p:spPr>
        <p:txBody>
          <a:bodyPr wrap="square" rtlCol="0">
            <a:spAutoFit/>
          </a:bodyPr>
          <a:lstStyle/>
          <a:p>
            <a:r>
              <a:rPr lang="it-IT" sz="1400" dirty="0"/>
              <a:t>Anonimo &lt;1855-1920&gt;. 1855. </a:t>
            </a:r>
            <a:r>
              <a:rPr lang="it-IT" sz="1400" i="1" dirty="0"/>
              <a:t>[Busto Di Teodorina Cibo Di Gian Cristoforo Romano : </a:t>
            </a:r>
            <a:r>
              <a:rPr lang="it-IT" sz="1400" i="1" dirty="0" err="1"/>
              <a:t>Staatliche</a:t>
            </a:r>
            <a:r>
              <a:rPr lang="it-IT" sz="1400" i="1" dirty="0"/>
              <a:t> </a:t>
            </a:r>
            <a:r>
              <a:rPr lang="it-IT" sz="1400" i="1" dirty="0" err="1"/>
              <a:t>Museen</a:t>
            </a:r>
            <a:r>
              <a:rPr lang="it-IT" sz="1400" i="1" dirty="0"/>
              <a:t>, </a:t>
            </a:r>
            <a:r>
              <a:rPr lang="it-IT" sz="1400" i="1" dirty="0" err="1"/>
              <a:t>Skulpturensammlung</a:t>
            </a:r>
            <a:r>
              <a:rPr lang="it-IT" sz="1400" i="1" dirty="0"/>
              <a:t> : Berlino</a:t>
            </a:r>
            <a:r>
              <a:rPr lang="it-IT" sz="1400" dirty="0"/>
              <a:t>. </a:t>
            </a:r>
            <a:r>
              <a:rPr lang="fr-FR" sz="1400" dirty="0"/>
              <a:t>sup 2800 – PA Germania 006</a:t>
            </a:r>
            <a:endParaRPr lang="it-IT" sz="1400" dirty="0">
              <a:effectLst/>
            </a:endParaRPr>
          </a:p>
        </p:txBody>
      </p:sp>
      <p:pic>
        <p:nvPicPr>
          <p:cNvPr id="6" name="Immagine 5">
            <a:extLst>
              <a:ext uri="{FF2B5EF4-FFF2-40B4-BE49-F238E27FC236}">
                <a16:creationId xmlns:a16="http://schemas.microsoft.com/office/drawing/2014/main" id="{DBD70ED0-BE1D-44A1-BAE4-8F612BBC68A8}"/>
              </a:ext>
            </a:extLst>
          </p:cNvPr>
          <p:cNvPicPr>
            <a:picLocks noChangeAspect="1"/>
          </p:cNvPicPr>
          <p:nvPr/>
        </p:nvPicPr>
        <p:blipFill>
          <a:blip r:embed="rId4"/>
          <a:stretch>
            <a:fillRect/>
          </a:stretch>
        </p:blipFill>
        <p:spPr>
          <a:xfrm>
            <a:off x="5172782" y="4256452"/>
            <a:ext cx="2727686" cy="2512834"/>
          </a:xfrm>
          <a:prstGeom prst="rect">
            <a:avLst/>
          </a:prstGeom>
        </p:spPr>
      </p:pic>
    </p:spTree>
    <p:extLst>
      <p:ext uri="{BB962C8B-B14F-4D97-AF65-F5344CB8AC3E}">
        <p14:creationId xmlns:p14="http://schemas.microsoft.com/office/powerpoint/2010/main" val="1378241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4965430" y="629268"/>
            <a:ext cx="6586491" cy="1286160"/>
          </a:xfrm>
        </p:spPr>
        <p:txBody>
          <a:bodyPr anchor="b">
            <a:normAutofit/>
          </a:bodyPr>
          <a:lstStyle/>
          <a:p>
            <a:r>
              <a:rPr lang="en-GB" b="1" dirty="0">
                <a:latin typeface="Inconsolata-Bold"/>
              </a:rPr>
              <a:t>Further investigations</a:t>
            </a:r>
            <a:endParaRPr lang="en-GB" dirty="0"/>
          </a:p>
        </p:txBody>
      </p:sp>
      <p:sp>
        <p:nvSpPr>
          <p:cNvPr id="3" name="Segnaposto contenuto 2">
            <a:extLst>
              <a:ext uri="{FF2B5EF4-FFF2-40B4-BE49-F238E27FC236}">
                <a16:creationId xmlns:a16="http://schemas.microsoft.com/office/drawing/2014/main" id="{66E8766F-30E2-05C9-34E9-62D891EC1791}"/>
              </a:ext>
            </a:extLst>
          </p:cNvPr>
          <p:cNvSpPr>
            <a:spLocks noGrp="1"/>
          </p:cNvSpPr>
          <p:nvPr>
            <p:ph idx="1"/>
          </p:nvPr>
        </p:nvSpPr>
        <p:spPr>
          <a:xfrm>
            <a:off x="4965431" y="2438400"/>
            <a:ext cx="6586489" cy="3785419"/>
          </a:xfrm>
        </p:spPr>
        <p:txBody>
          <a:bodyPr>
            <a:normAutofit/>
          </a:bodyPr>
          <a:lstStyle/>
          <a:p>
            <a:pPr marL="0" indent="0">
              <a:buNone/>
            </a:pPr>
            <a:r>
              <a:rPr lang="en-GB" sz="6000" b="1" i="0" u="none" strike="noStrike" baseline="0" dirty="0"/>
              <a:t>What</a:t>
            </a:r>
            <a:r>
              <a:rPr lang="en-GB" sz="6000" b="1" i="0" u="none" strike="noStrike" dirty="0"/>
              <a:t> it would be useful to have</a:t>
            </a:r>
            <a:endParaRPr lang="en-GB" sz="6000" b="1" i="0" u="none" strike="noStrike" baseline="0" dirty="0"/>
          </a:p>
        </p:txBody>
      </p:sp>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906F"/>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parete, interni, persona&#10;&#10;Descrizione generata automaticamente">
            <a:extLst>
              <a:ext uri="{FF2B5EF4-FFF2-40B4-BE49-F238E27FC236}">
                <a16:creationId xmlns:a16="http://schemas.microsoft.com/office/drawing/2014/main" id="{DC8D4273-BC48-EA14-7EE1-1BDD21C8C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6" y="1122688"/>
            <a:ext cx="4595598" cy="6112042"/>
          </a:xfrm>
          <a:prstGeom prst="rect">
            <a:avLst/>
          </a:prstGeom>
        </p:spPr>
      </p:pic>
      <p:pic>
        <p:nvPicPr>
          <p:cNvPr id="8" name="Immagine 7" descr="Immagine che contiene testo, documento&#10;&#10;Descrizione generata automaticamente">
            <a:extLst>
              <a:ext uri="{FF2B5EF4-FFF2-40B4-BE49-F238E27FC236}">
                <a16:creationId xmlns:a16="http://schemas.microsoft.com/office/drawing/2014/main" id="{7E54597F-D541-3A7C-7B98-6B3123677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752" cy="1556084"/>
          </a:xfrm>
          <a:prstGeom prst="rect">
            <a:avLst/>
          </a:prstGeom>
        </p:spPr>
      </p:pic>
      <p:sp>
        <p:nvSpPr>
          <p:cNvPr id="9" name="CasellaDiTesto 8">
            <a:extLst>
              <a:ext uri="{FF2B5EF4-FFF2-40B4-BE49-F238E27FC236}">
                <a16:creationId xmlns:a16="http://schemas.microsoft.com/office/drawing/2014/main" id="{FD4891CA-C331-7BE1-E895-F7256681A637}"/>
              </a:ext>
            </a:extLst>
          </p:cNvPr>
          <p:cNvSpPr txBox="1"/>
          <p:nvPr/>
        </p:nvSpPr>
        <p:spPr>
          <a:xfrm>
            <a:off x="4573456" y="44617"/>
            <a:ext cx="7618544" cy="523220"/>
          </a:xfrm>
          <a:prstGeom prst="rect">
            <a:avLst/>
          </a:prstGeom>
          <a:noFill/>
        </p:spPr>
        <p:txBody>
          <a:bodyPr wrap="square" rtlCol="0">
            <a:spAutoFit/>
          </a:bodyPr>
          <a:lstStyle/>
          <a:p>
            <a:r>
              <a:rPr lang="it-IT" sz="1400" dirty="0"/>
              <a:t>Anonimo &lt;1855-1920&gt;. 1855. </a:t>
            </a:r>
            <a:r>
              <a:rPr lang="it-IT" sz="1400" i="1" dirty="0"/>
              <a:t>[Busto Di Teodorina Cibo Di Gian Cristoforo Romano : </a:t>
            </a:r>
            <a:r>
              <a:rPr lang="it-IT" sz="1400" i="1" dirty="0" err="1"/>
              <a:t>Staatliche</a:t>
            </a:r>
            <a:r>
              <a:rPr lang="it-IT" sz="1400" i="1" dirty="0"/>
              <a:t> </a:t>
            </a:r>
            <a:r>
              <a:rPr lang="it-IT" sz="1400" i="1" dirty="0" err="1"/>
              <a:t>Museen</a:t>
            </a:r>
            <a:r>
              <a:rPr lang="it-IT" sz="1400" i="1" dirty="0"/>
              <a:t>, </a:t>
            </a:r>
            <a:r>
              <a:rPr lang="it-IT" sz="1400" i="1" dirty="0" err="1"/>
              <a:t>Skulpturensammlung</a:t>
            </a:r>
            <a:r>
              <a:rPr lang="it-IT" sz="1400" i="1" dirty="0"/>
              <a:t> : Berlino</a:t>
            </a:r>
            <a:r>
              <a:rPr lang="it-IT" sz="1400" dirty="0"/>
              <a:t>. </a:t>
            </a:r>
            <a:r>
              <a:rPr lang="fr-FR" sz="1400" dirty="0"/>
              <a:t>sup 2800 – PA Germania 006</a:t>
            </a:r>
            <a:endParaRPr lang="it-IT" sz="1400" dirty="0">
              <a:effectLst/>
            </a:endParaRPr>
          </a:p>
        </p:txBody>
      </p:sp>
    </p:spTree>
    <p:extLst>
      <p:ext uri="{BB962C8B-B14F-4D97-AF65-F5344CB8AC3E}">
        <p14:creationId xmlns:p14="http://schemas.microsoft.com/office/powerpoint/2010/main" val="2224445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6355410"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chemeClr val="bg1"/>
                </a:solidFill>
              </a:rPr>
              <a:t>Wish list</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287738" y="2097533"/>
            <a:ext cx="5766278" cy="4311416"/>
          </a:xfrm>
          <a:prstGeom prst="rect">
            <a:avLst/>
          </a:prstGeom>
          <a:ln w="101600" cap="rnd">
            <a:no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n-GB" b="0" dirty="0">
                <a:solidFill>
                  <a:schemeClr val="bg1"/>
                </a:solidFill>
              </a:rPr>
              <a:t>Annotations related to F entries</a:t>
            </a:r>
          </a:p>
          <a:p>
            <a:pPr marL="342900" indent="-342900">
              <a:buFont typeface="Arial" panose="020B0604020202020204" pitchFamily="34" charset="0"/>
              <a:buChar char="•"/>
            </a:pPr>
            <a:endParaRPr lang="en-GB" b="0" dirty="0">
              <a:solidFill>
                <a:schemeClr val="bg1"/>
              </a:solidFill>
            </a:endParaRPr>
          </a:p>
          <a:p>
            <a:pPr marL="342900" indent="-342900">
              <a:buFont typeface="Arial" panose="020B0604020202020204" pitchFamily="34" charset="0"/>
              <a:buChar char="•"/>
            </a:pPr>
            <a:r>
              <a:rPr lang="en-GB" b="0" dirty="0">
                <a:solidFill>
                  <a:schemeClr val="bg1"/>
                </a:solidFill>
              </a:rPr>
              <a:t>Possibility to query other photo archives by </a:t>
            </a:r>
            <a:r>
              <a:rPr lang="en-GB" dirty="0">
                <a:solidFill>
                  <a:schemeClr val="bg1"/>
                </a:solidFill>
              </a:rPr>
              <a:t>negative number</a:t>
            </a:r>
            <a:r>
              <a:rPr lang="en-GB" b="0" dirty="0">
                <a:solidFill>
                  <a:schemeClr val="bg1"/>
                </a:solidFill>
              </a:rPr>
              <a:t> (or </a:t>
            </a:r>
            <a:r>
              <a:rPr lang="en-GB" dirty="0">
                <a:solidFill>
                  <a:schemeClr val="bg1"/>
                </a:solidFill>
              </a:rPr>
              <a:t>visual search</a:t>
            </a:r>
            <a:r>
              <a:rPr lang="en-GB" b="0" dirty="0">
                <a:solidFill>
                  <a:schemeClr val="bg1"/>
                </a:solidFill>
              </a:rPr>
              <a:t>)</a:t>
            </a:r>
          </a:p>
          <a:p>
            <a:pPr marL="342900" indent="-342900">
              <a:buFont typeface="Arial" panose="020B0604020202020204" pitchFamily="34" charset="0"/>
              <a:buChar char="•"/>
            </a:pPr>
            <a:endParaRPr lang="en-GB" b="0" dirty="0">
              <a:solidFill>
                <a:schemeClr val="bg1"/>
              </a:solidFill>
            </a:endParaRPr>
          </a:p>
          <a:p>
            <a:pPr marL="342900" indent="-342900">
              <a:buFont typeface="Arial" panose="020B0604020202020204" pitchFamily="34" charset="0"/>
              <a:buChar char="•"/>
            </a:pPr>
            <a:r>
              <a:rPr lang="en-GB" b="0" dirty="0">
                <a:solidFill>
                  <a:schemeClr val="bg1"/>
                </a:solidFill>
              </a:rPr>
              <a:t>References and links to named entities in annotations, es.: </a:t>
            </a:r>
            <a:r>
              <a:rPr lang="en-GB" sz="2000" b="0" dirty="0">
                <a:solidFill>
                  <a:schemeClr val="bg1"/>
                </a:solidFill>
                <a:latin typeface="Courier New" panose="02070309020205020404" pitchFamily="49" charset="0"/>
                <a:cs typeface="Courier New" panose="02070309020205020404" pitchFamily="49" charset="0"/>
              </a:rPr>
              <a:t>Countess Marcello (nee </a:t>
            </a:r>
            <a:r>
              <a:rPr lang="en-GB" sz="2000" b="0" dirty="0" err="1">
                <a:solidFill>
                  <a:schemeClr val="bg1"/>
                </a:solidFill>
                <a:latin typeface="Courier New" panose="02070309020205020404" pitchFamily="49" charset="0"/>
                <a:cs typeface="Courier New" panose="02070309020205020404" pitchFamily="49" charset="0"/>
              </a:rPr>
              <a:t>Grimani</a:t>
            </a:r>
            <a:r>
              <a:rPr lang="en-GB" sz="2000" b="0" dirty="0">
                <a:solidFill>
                  <a:schemeClr val="bg1"/>
                </a:solidFill>
                <a:latin typeface="Courier New" panose="02070309020205020404" pitchFamily="49" charset="0"/>
                <a:cs typeface="Courier New" panose="02070309020205020404" pitchFamily="49" charset="0"/>
              </a:rPr>
              <a:t>) = 'Maria </a:t>
            </a:r>
            <a:r>
              <a:rPr lang="en-GB" sz="2000" b="0" dirty="0" err="1">
                <a:solidFill>
                  <a:schemeClr val="bg1"/>
                </a:solidFill>
                <a:latin typeface="Courier New" panose="02070309020205020404" pitchFamily="49" charset="0"/>
                <a:cs typeface="Courier New" panose="02070309020205020404" pitchFamily="49" charset="0"/>
              </a:rPr>
              <a:t>Grimani</a:t>
            </a:r>
            <a:r>
              <a:rPr lang="en-GB" sz="2000" b="0" dirty="0">
                <a:solidFill>
                  <a:schemeClr val="bg1"/>
                </a:solidFill>
                <a:latin typeface="Courier New" panose="02070309020205020404" pitchFamily="49" charset="0"/>
                <a:cs typeface="Courier New" panose="02070309020205020404" pitchFamily="49" charset="0"/>
              </a:rPr>
              <a:t> </a:t>
            </a:r>
            <a:r>
              <a:rPr lang="en-GB" sz="2000" b="0" dirty="0" err="1">
                <a:solidFill>
                  <a:schemeClr val="bg1"/>
                </a:solidFill>
                <a:latin typeface="Courier New" panose="02070309020205020404" pitchFamily="49" charset="0"/>
                <a:cs typeface="Courier New" panose="02070309020205020404" pitchFamily="49" charset="0"/>
              </a:rPr>
              <a:t>Giustinian</a:t>
            </a:r>
            <a:r>
              <a:rPr lang="en-GB" sz="2000" b="0" dirty="0">
                <a:solidFill>
                  <a:schemeClr val="bg1"/>
                </a:solidFill>
                <a:latin typeface="Courier New" panose="02070309020205020404" pitchFamily="49" charset="0"/>
                <a:cs typeface="Courier New" panose="02070309020205020404" pitchFamily="49" charset="0"/>
              </a:rPr>
              <a:t>’</a:t>
            </a:r>
          </a:p>
          <a:p>
            <a:pPr marL="361950"/>
            <a:r>
              <a:rPr lang="en-GB" b="0" dirty="0">
                <a:solidFill>
                  <a:schemeClr val="bg1"/>
                </a:solidFill>
                <a:hlinkClick r:id="rId4">
                  <a:extLst>
                    <a:ext uri="{A12FA001-AC4F-418D-AE19-62706E023703}">
                      <ahyp:hlinkClr xmlns:ahyp="http://schemas.microsoft.com/office/drawing/2018/hyperlinkcolor" val="tx"/>
                    </a:ext>
                  </a:extLst>
                </a:hlinkClick>
              </a:rPr>
              <a:t>http://dati.san.beniculturali.it/SAN/complarc_GGASI_san.cat.complArch.52480</a:t>
            </a:r>
            <a:endParaRPr lang="en-GB" b="0" dirty="0">
              <a:solidFill>
                <a:schemeClr val="bg1"/>
              </a:solidFill>
            </a:endParaRPr>
          </a:p>
        </p:txBody>
      </p:sp>
      <p:pic>
        <p:nvPicPr>
          <p:cNvPr id="6" name="Immagine 5">
            <a:extLst>
              <a:ext uri="{FF2B5EF4-FFF2-40B4-BE49-F238E27FC236}">
                <a16:creationId xmlns:a16="http://schemas.microsoft.com/office/drawing/2014/main" id="{6049B2D1-169E-D26D-7DB4-30D9FDD15E47}"/>
              </a:ext>
            </a:extLst>
          </p:cNvPr>
          <p:cNvPicPr>
            <a:picLocks noChangeAspect="1"/>
          </p:cNvPicPr>
          <p:nvPr/>
        </p:nvPicPr>
        <p:blipFill>
          <a:blip r:embed="rId5"/>
          <a:stretch>
            <a:fillRect/>
          </a:stretch>
        </p:blipFill>
        <p:spPr>
          <a:xfrm>
            <a:off x="6499936" y="499966"/>
            <a:ext cx="5365594" cy="3668314"/>
          </a:xfrm>
          <a:prstGeom prst="rect">
            <a:avLst/>
          </a:prstGeom>
        </p:spPr>
      </p:pic>
      <p:pic>
        <p:nvPicPr>
          <p:cNvPr id="8" name="Immagine 7" descr="Immagine che contiene testo, schermata, Carattere, documento&#10;&#10;Descrizione generata automaticamente">
            <a:hlinkClick r:id="rId6"/>
            <a:extLst>
              <a:ext uri="{FF2B5EF4-FFF2-40B4-BE49-F238E27FC236}">
                <a16:creationId xmlns:a16="http://schemas.microsoft.com/office/drawing/2014/main" id="{334ABCA6-7757-1231-F8AB-36BE8B348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4787" y="4292265"/>
            <a:ext cx="5046470" cy="3499562"/>
          </a:xfrm>
          <a:prstGeom prst="rect">
            <a:avLst/>
          </a:prstGeom>
        </p:spPr>
      </p:pic>
      <p:sp>
        <p:nvSpPr>
          <p:cNvPr id="12" name="Segnaposto contenuto 2">
            <a:extLst>
              <a:ext uri="{FF2B5EF4-FFF2-40B4-BE49-F238E27FC236}">
                <a16:creationId xmlns:a16="http://schemas.microsoft.com/office/drawing/2014/main" id="{7081620F-486A-257F-E08D-CEB5AAF86A33}"/>
              </a:ext>
            </a:extLst>
          </p:cNvPr>
          <p:cNvSpPr txBox="1">
            <a:spLocks/>
          </p:cNvSpPr>
          <p:nvPr/>
        </p:nvSpPr>
        <p:spPr>
          <a:xfrm>
            <a:off x="9604736" y="3750965"/>
            <a:ext cx="2057875" cy="424262"/>
          </a:xfrm>
          <a:prstGeom prst="rect">
            <a:avLst/>
          </a:prstGeom>
          <a:ln w="101600" cap="rnd">
            <a:solidFill>
              <a:srgbClr val="FF0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GB" b="0" dirty="0">
              <a:solidFill>
                <a:schemeClr val="bg1"/>
              </a:solidFill>
            </a:endParaRPr>
          </a:p>
        </p:txBody>
      </p:sp>
      <p:sp>
        <p:nvSpPr>
          <p:cNvPr id="13" name="Segnaposto contenuto 2">
            <a:extLst>
              <a:ext uri="{FF2B5EF4-FFF2-40B4-BE49-F238E27FC236}">
                <a16:creationId xmlns:a16="http://schemas.microsoft.com/office/drawing/2014/main" id="{E8D039E2-187D-9A7F-FA9F-F94A66708850}"/>
              </a:ext>
            </a:extLst>
          </p:cNvPr>
          <p:cNvSpPr txBox="1">
            <a:spLocks/>
          </p:cNvSpPr>
          <p:nvPr/>
        </p:nvSpPr>
        <p:spPr>
          <a:xfrm>
            <a:off x="287738" y="952956"/>
            <a:ext cx="5808262" cy="1064628"/>
          </a:xfrm>
          <a:prstGeom prst="rect">
            <a:avLst/>
          </a:prstGeom>
          <a:ln w="101600" cap="rnd">
            <a:solidFill>
              <a:srgbClr val="FFC000"/>
            </a:solidFill>
            <a:bevel/>
          </a:ln>
        </p:spPr>
        <p:txBody>
          <a:bodyPr vert="horz" lIns="91440" tIns="45720" rIns="91440" bIns="45720" rtlCol="0">
            <a:noAutofit/>
          </a:bodyPr>
          <a:lstStyle>
            <a:defPPr>
              <a:defRPr lang="en-US"/>
            </a:defPPr>
            <a:lvl1pPr marL="342900" indent="-342900">
              <a:lnSpc>
                <a:spcPct val="90000"/>
              </a:lnSpc>
              <a:spcBef>
                <a:spcPts val="1000"/>
              </a:spcBef>
              <a:buFont typeface="Arial" panose="020B0604020202020204" pitchFamily="34" charset="0"/>
              <a:buChar char="•"/>
              <a:defRPr sz="2400" b="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GB" sz="3200" dirty="0"/>
              <a:t>Photos, photographers and historical archival focus</a:t>
            </a:r>
          </a:p>
        </p:txBody>
      </p:sp>
      <p:sp>
        <p:nvSpPr>
          <p:cNvPr id="14" name="CasellaDiTesto 13">
            <a:extLst>
              <a:ext uri="{FF2B5EF4-FFF2-40B4-BE49-F238E27FC236}">
                <a16:creationId xmlns:a16="http://schemas.microsoft.com/office/drawing/2014/main" id="{9F650ADA-B4C0-8AC3-E77A-6C29C650379F}"/>
              </a:ext>
            </a:extLst>
          </p:cNvPr>
          <p:cNvSpPr txBox="1"/>
          <p:nvPr/>
        </p:nvSpPr>
        <p:spPr>
          <a:xfrm>
            <a:off x="6368716" y="-78327"/>
            <a:ext cx="5823284" cy="523220"/>
          </a:xfrm>
          <a:prstGeom prst="rect">
            <a:avLst/>
          </a:prstGeom>
          <a:noFill/>
        </p:spPr>
        <p:txBody>
          <a:bodyPr wrap="square" rtlCol="0">
            <a:spAutoFit/>
          </a:bodyPr>
          <a:lstStyle/>
          <a:p>
            <a:r>
              <a:rPr lang="fr-FR" sz="1400" dirty="0"/>
              <a:t>Etienne </a:t>
            </a:r>
            <a:r>
              <a:rPr lang="fr-FR" sz="1400" dirty="0" err="1"/>
              <a:t>Neurdein</a:t>
            </a:r>
            <a:r>
              <a:rPr lang="fr-FR" sz="1400" dirty="0"/>
              <a:t>, </a:t>
            </a:r>
            <a:r>
              <a:rPr lang="fr-FR" sz="1400" i="1" dirty="0"/>
              <a:t>Alger : 271 : Intérieur Du Musée : Vue Panoramiques</a:t>
            </a:r>
            <a:r>
              <a:rPr lang="fr-FR" sz="1400" dirty="0"/>
              <a:t> (</a:t>
            </a:r>
            <a:r>
              <a:rPr lang="fr-FR" sz="1400" dirty="0" err="1"/>
              <a:t>Neurdein</a:t>
            </a:r>
            <a:r>
              <a:rPr lang="fr-FR" sz="1400" dirty="0"/>
              <a:t>, Etienne, 1845). </a:t>
            </a:r>
            <a:r>
              <a:rPr lang="it-IT" sz="1400" dirty="0" err="1"/>
              <a:t>sup</a:t>
            </a:r>
            <a:r>
              <a:rPr lang="it-IT" sz="1400" dirty="0"/>
              <a:t> 3149 – PA Algeria 012</a:t>
            </a:r>
            <a:endParaRPr lang="it-IT" sz="1400" dirty="0">
              <a:effectLst/>
            </a:endParaRPr>
          </a:p>
        </p:txBody>
      </p:sp>
    </p:spTree>
    <p:custDataLst>
      <p:tags r:id="rId1"/>
    </p:custDataLst>
    <p:extLst>
      <p:ext uri="{BB962C8B-B14F-4D97-AF65-F5344CB8AC3E}">
        <p14:creationId xmlns:p14="http://schemas.microsoft.com/office/powerpoint/2010/main" val="26214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par>
                          <p:cTn id="24" fill="hold">
                            <p:stCondLst>
                              <p:cond delay="500"/>
                            </p:stCondLst>
                            <p:childTnLst>
                              <p:par>
                                <p:cTn id="25" presetID="10" presetClass="entr" presetSubtype="0" fill="hold" nodeType="after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fade">
                                      <p:cBhvr>
                                        <p:cTn id="39" dur="500"/>
                                        <p:tgtEl>
                                          <p:spTgt spid="10">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fade">
                                      <p:cBhvr>
                                        <p:cTn id="44" dur="500"/>
                                        <p:tgtEl>
                                          <p:spTgt spid="10">
                                            <p:txEl>
                                              <p:pRg st="5" end="5"/>
                                            </p:txEl>
                                          </p:spTgt>
                                        </p:tgtEl>
                                      </p:cBhvr>
                                    </p:animEffect>
                                  </p:childTnLst>
                                </p:cTn>
                              </p:par>
                            </p:childTnLst>
                          </p:cTn>
                        </p:par>
                        <p:par>
                          <p:cTn id="45" fill="hold">
                            <p:stCondLst>
                              <p:cond delay="500"/>
                            </p:stCondLst>
                            <p:childTnLst>
                              <p:par>
                                <p:cTn id="46" presetID="10" presetClass="entr" presetSubtype="0" fill="hold" nodeType="afterEffect">
                                  <p:stCondLst>
                                    <p:cond delay="5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BB5A2FB5-3480-01C6-9ABA-B7B188F2109C}"/>
              </a:ext>
            </a:extLst>
          </p:cNvPr>
          <p:cNvSpPr/>
          <p:nvPr/>
        </p:nvSpPr>
        <p:spPr>
          <a:xfrm>
            <a:off x="5534526" y="-171450"/>
            <a:ext cx="6657474" cy="7029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magine 4" descr="Immagine che contiene testo, set&#10;&#10;Descrizione generata automaticamente">
            <a:extLst>
              <a:ext uri="{FF2B5EF4-FFF2-40B4-BE49-F238E27FC236}">
                <a16:creationId xmlns:a16="http://schemas.microsoft.com/office/drawing/2014/main" id="{AA8BB2F9-1F24-AC5F-DCD1-C394AC792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8880529" cy="6867499"/>
          </a:xfrm>
          <a:prstGeom prst="rect">
            <a:avLst/>
          </a:prstGeom>
          <a:solidFill>
            <a:schemeClr val="tx1">
              <a:alpha val="36000"/>
            </a:schemeClr>
          </a:solidFill>
        </p:spPr>
      </p:pic>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8940073" y="2237873"/>
            <a:ext cx="3192378" cy="4620127"/>
          </a:xfrm>
        </p:spPr>
        <p:txBody>
          <a:bodyPr vert="horz" lIns="91440" tIns="45720" rIns="91440" bIns="45720" rtlCol="0" anchor="b">
            <a:normAutofit fontScale="90000"/>
          </a:bodyPr>
          <a:lstStyle/>
          <a:p>
            <a:br>
              <a:rPr lang="en-US" b="1" i="0" u="none" strike="noStrike" baseline="0"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r>
              <a:rPr lang="en-US" sz="4900" b="1" i="0" u="none" strike="noStrike" baseline="0" dirty="0">
                <a:solidFill>
                  <a:schemeClr val="bg1"/>
                </a:solidFill>
              </a:rPr>
              <a:t>Thank you</a:t>
            </a:r>
            <a:br>
              <a:rPr lang="en-US" b="1" i="0" u="none" strike="noStrike" baseline="0"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br>
              <a:rPr lang="en-US" b="1" dirty="0">
                <a:solidFill>
                  <a:schemeClr val="bg1"/>
                </a:solidFill>
              </a:rPr>
            </a:br>
            <a:endParaRPr lang="en-US" sz="2400" dirty="0">
              <a:solidFill>
                <a:schemeClr val="bg1"/>
              </a:solidFill>
            </a:endParaRPr>
          </a:p>
        </p:txBody>
      </p:sp>
      <p:sp>
        <p:nvSpPr>
          <p:cNvPr id="4" name="Segnaposto contenuto 2">
            <a:extLst>
              <a:ext uri="{FF2B5EF4-FFF2-40B4-BE49-F238E27FC236}">
                <a16:creationId xmlns:a16="http://schemas.microsoft.com/office/drawing/2014/main" id="{8D32D8D0-8865-25EC-D6DE-415ABC3F90DC}"/>
              </a:ext>
            </a:extLst>
          </p:cNvPr>
          <p:cNvSpPr txBox="1">
            <a:spLocks/>
          </p:cNvSpPr>
          <p:nvPr/>
        </p:nvSpPr>
        <p:spPr>
          <a:xfrm>
            <a:off x="8999620" y="3208421"/>
            <a:ext cx="3192379" cy="3368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solidFill>
                <a:schemeClr val="bg1"/>
              </a:solidFill>
            </a:endParaRPr>
          </a:p>
        </p:txBody>
      </p:sp>
      <p:sp>
        <p:nvSpPr>
          <p:cNvPr id="3" name="Titolo 1">
            <a:extLst>
              <a:ext uri="{FF2B5EF4-FFF2-40B4-BE49-F238E27FC236}">
                <a16:creationId xmlns:a16="http://schemas.microsoft.com/office/drawing/2014/main" id="{DE3895BE-0027-E05E-68D0-650C9A36392C}"/>
              </a:ext>
            </a:extLst>
          </p:cNvPr>
          <p:cNvSpPr txBox="1">
            <a:spLocks/>
          </p:cNvSpPr>
          <p:nvPr/>
        </p:nvSpPr>
        <p:spPr>
          <a:xfrm>
            <a:off x="8940069" y="4584306"/>
            <a:ext cx="3192378" cy="23025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chemeClr val="bg1"/>
              </a:solidFill>
            </a:endParaRPr>
          </a:p>
          <a:p>
            <a:endParaRPr lang="en-GB" sz="2100" b="1" dirty="0">
              <a:solidFill>
                <a:schemeClr val="bg1"/>
              </a:solidFill>
            </a:endParaRPr>
          </a:p>
          <a:p>
            <a:r>
              <a:rPr lang="en-GB" sz="2100" b="1" dirty="0">
                <a:solidFill>
                  <a:schemeClr val="bg1"/>
                </a:solidFill>
              </a:rPr>
              <a:t>enrica.zani@studio.unibo.it</a:t>
            </a:r>
          </a:p>
        </p:txBody>
      </p:sp>
      <p:sp>
        <p:nvSpPr>
          <p:cNvPr id="7" name="CasellaDiTesto 6">
            <a:extLst>
              <a:ext uri="{FF2B5EF4-FFF2-40B4-BE49-F238E27FC236}">
                <a16:creationId xmlns:a16="http://schemas.microsoft.com/office/drawing/2014/main" id="{764E1B0A-9051-61B0-B769-CEB0FEBC1FF3}"/>
              </a:ext>
            </a:extLst>
          </p:cNvPr>
          <p:cNvSpPr txBox="1"/>
          <p:nvPr/>
        </p:nvSpPr>
        <p:spPr>
          <a:xfrm>
            <a:off x="8880528" y="-78929"/>
            <a:ext cx="3311472" cy="1600438"/>
          </a:xfrm>
          <a:prstGeom prst="rect">
            <a:avLst/>
          </a:prstGeom>
          <a:noFill/>
        </p:spPr>
        <p:txBody>
          <a:bodyPr wrap="square" rtlCol="0">
            <a:spAutoFit/>
          </a:bodyPr>
          <a:lstStyle/>
          <a:p>
            <a:r>
              <a:rPr lang="it-IT" sz="1400" dirty="0">
                <a:solidFill>
                  <a:schemeClr val="bg1"/>
                </a:solidFill>
              </a:rPr>
              <a:t>Anonimo &lt;1855-1920&gt;. 1890. </a:t>
            </a:r>
            <a:r>
              <a:rPr lang="it-IT" sz="1400" i="1" dirty="0">
                <a:solidFill>
                  <a:schemeClr val="bg1"/>
                </a:solidFill>
              </a:rPr>
              <a:t>[Sfinge Arcaica in Marmo Pentelico Proveniente Da Spata, Sfinge Arcaica in Marmo Pario Trovata Nel Pireo, Testa Arcaica in Marmo Pentelico e Disco Di Marmo Pario Trovato Sul Pireo : Museo Archeologico Nazionale : Atene</a:t>
            </a:r>
            <a:r>
              <a:rPr lang="it-IT" sz="1400" dirty="0">
                <a:solidFill>
                  <a:schemeClr val="bg1"/>
                </a:solidFill>
              </a:rPr>
              <a:t>.</a:t>
            </a:r>
            <a:r>
              <a:rPr lang="fr-FR" sz="1400" dirty="0">
                <a:solidFill>
                  <a:schemeClr val="bg1"/>
                </a:solidFill>
              </a:rPr>
              <a:t> </a:t>
            </a:r>
            <a:r>
              <a:rPr lang="it-IT" sz="1400" dirty="0" err="1">
                <a:solidFill>
                  <a:schemeClr val="bg1"/>
                </a:solidFill>
              </a:rPr>
              <a:t>sup</a:t>
            </a:r>
            <a:r>
              <a:rPr lang="it-IT" sz="1400" dirty="0">
                <a:solidFill>
                  <a:schemeClr val="bg1"/>
                </a:solidFill>
              </a:rPr>
              <a:t> 2832 – PA Grecia III   051 </a:t>
            </a:r>
            <a:endParaRPr lang="fr-FR" sz="1400" dirty="0">
              <a:solidFill>
                <a:schemeClr val="bg1"/>
              </a:solidFill>
              <a:effectLst/>
            </a:endParaRPr>
          </a:p>
        </p:txBody>
      </p:sp>
      <p:pic>
        <p:nvPicPr>
          <p:cNvPr id="11" name="Immagine 10" descr="Immagine che contiene testo&#10;&#10;Descrizione generata automaticamente">
            <a:extLst>
              <a:ext uri="{FF2B5EF4-FFF2-40B4-BE49-F238E27FC236}">
                <a16:creationId xmlns:a16="http://schemas.microsoft.com/office/drawing/2014/main" id="{986F5C6C-1E00-FF6D-D28C-CD79F7848F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91594"/>
            <a:ext cx="8880524" cy="4224103"/>
          </a:xfrm>
          <a:prstGeom prst="rect">
            <a:avLst/>
          </a:prstGeom>
        </p:spPr>
      </p:pic>
      <p:sp>
        <p:nvSpPr>
          <p:cNvPr id="8" name="Titolo 1">
            <a:extLst>
              <a:ext uri="{FF2B5EF4-FFF2-40B4-BE49-F238E27FC236}">
                <a16:creationId xmlns:a16="http://schemas.microsoft.com/office/drawing/2014/main" id="{7E1AD806-CA7E-D2A0-64AF-2096515ED9D8}"/>
              </a:ext>
            </a:extLst>
          </p:cNvPr>
          <p:cNvSpPr txBox="1">
            <a:spLocks/>
          </p:cNvSpPr>
          <p:nvPr/>
        </p:nvSpPr>
        <p:spPr>
          <a:xfrm>
            <a:off x="0" y="2090015"/>
            <a:ext cx="8880524" cy="601579"/>
          </a:xfrm>
          <a:prstGeom prst="rect">
            <a:avLst/>
          </a:prstGeom>
          <a:solidFill>
            <a:schemeClr val="tx1">
              <a:alpha val="79000"/>
            </a:schemeClr>
          </a:solidFill>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Keep on looking for…</a:t>
            </a:r>
            <a:endParaRPr lang="en-US" sz="2400" dirty="0">
              <a:solidFill>
                <a:schemeClr val="bg1"/>
              </a:solidFill>
            </a:endParaRPr>
          </a:p>
        </p:txBody>
      </p:sp>
    </p:spTree>
    <p:custDataLst>
      <p:tags r:id="rId1"/>
    </p:custDataLst>
    <p:extLst>
      <p:ext uri="{BB962C8B-B14F-4D97-AF65-F5344CB8AC3E}">
        <p14:creationId xmlns:p14="http://schemas.microsoft.com/office/powerpoint/2010/main" val="22330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2941AA11-F3BC-B514-8A92-CE3F16E1FE7C}"/>
              </a:ext>
            </a:extLst>
          </p:cNvPr>
          <p:cNvPicPr>
            <a:picLocks noChangeAspect="1"/>
          </p:cNvPicPr>
          <p:nvPr/>
        </p:nvPicPr>
        <p:blipFill>
          <a:blip r:embed="rId4"/>
          <a:stretch>
            <a:fillRect/>
          </a:stretch>
        </p:blipFill>
        <p:spPr>
          <a:xfrm>
            <a:off x="0" y="977859"/>
            <a:ext cx="9832848" cy="4234099"/>
          </a:xfrm>
          <a:prstGeom prst="rect">
            <a:avLst/>
          </a:prstGeom>
        </p:spPr>
      </p:pic>
      <p:sp>
        <p:nvSpPr>
          <p:cNvPr id="3" name="Segnaposto contenuto 2">
            <a:extLst>
              <a:ext uri="{FF2B5EF4-FFF2-40B4-BE49-F238E27FC236}">
                <a16:creationId xmlns:a16="http://schemas.microsoft.com/office/drawing/2014/main" id="{A4E40D67-6DD7-82DE-52A3-193BC0503D7D}"/>
              </a:ext>
            </a:extLst>
          </p:cNvPr>
          <p:cNvSpPr txBox="1">
            <a:spLocks/>
          </p:cNvSpPr>
          <p:nvPr/>
        </p:nvSpPr>
        <p:spPr>
          <a:xfrm>
            <a:off x="10020300" y="972567"/>
            <a:ext cx="2043363" cy="4234099"/>
          </a:xfrm>
          <a:prstGeom prst="rect">
            <a:avLst/>
          </a:prstGeom>
          <a:ln w="47625">
            <a:solidFill>
              <a:srgbClr val="FF0066"/>
            </a:solid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Disclaimer: </a:t>
            </a:r>
          </a:p>
          <a:p>
            <a:pPr marL="0" indent="0">
              <a:buNone/>
            </a:pPr>
            <a:r>
              <a:rPr lang="en-GB" sz="2000" dirty="0"/>
              <a:t>All the images are shown for </a:t>
            </a:r>
            <a:r>
              <a:rPr lang="en-GB" sz="2000" b="1" dirty="0"/>
              <a:t>illustrative and didactical purposes only</a:t>
            </a:r>
            <a:r>
              <a:rPr lang="en-GB" sz="2000" dirty="0"/>
              <a:t>. </a:t>
            </a:r>
          </a:p>
          <a:p>
            <a:pPr marL="0" indent="0">
              <a:buNone/>
            </a:pPr>
            <a:r>
              <a:rPr lang="en-GB" sz="2000" dirty="0"/>
              <a:t>Images: </a:t>
            </a:r>
            <a:r>
              <a:rPr lang="en-GB" sz="2000" b="1" dirty="0"/>
              <a:t>CC-BY-NC</a:t>
            </a:r>
            <a:r>
              <a:rPr lang="en-GB" sz="2000" dirty="0"/>
              <a:t> credits to Biblioteca delle Arti. Sezione di Arti visive "I. B. Supino". Alma Mater Studiorum Università di Bologna</a:t>
            </a:r>
          </a:p>
          <a:p>
            <a:pPr marL="0" indent="0">
              <a:buNone/>
            </a:pPr>
            <a:r>
              <a:rPr lang="en-GB" sz="2000" dirty="0"/>
              <a:t>OA and F entries: </a:t>
            </a:r>
            <a:r>
              <a:rPr lang="en-GB" sz="2000" b="1" dirty="0"/>
              <a:t>CC-BY-NC</a:t>
            </a:r>
            <a:r>
              <a:rPr lang="en-GB" sz="2000" dirty="0"/>
              <a:t> credits to Fondazione "Federico </a:t>
            </a:r>
            <a:r>
              <a:rPr lang="en-GB" sz="2000" dirty="0" err="1"/>
              <a:t>Zeri</a:t>
            </a:r>
            <a:r>
              <a:rPr lang="en-GB" sz="2000" dirty="0"/>
              <a:t>"</a:t>
            </a:r>
            <a:endParaRPr lang="en-US" sz="2000" dirty="0"/>
          </a:p>
        </p:txBody>
      </p:sp>
      <p:sp>
        <p:nvSpPr>
          <p:cNvPr id="5" name="Segnaposto contenuto 2">
            <a:extLst>
              <a:ext uri="{FF2B5EF4-FFF2-40B4-BE49-F238E27FC236}">
                <a16:creationId xmlns:a16="http://schemas.microsoft.com/office/drawing/2014/main" id="{12B58148-C77F-75FA-43C7-405A424EC21B}"/>
              </a:ext>
            </a:extLst>
          </p:cNvPr>
          <p:cNvSpPr txBox="1">
            <a:spLocks/>
          </p:cNvSpPr>
          <p:nvPr/>
        </p:nvSpPr>
        <p:spPr>
          <a:xfrm>
            <a:off x="133351" y="5638800"/>
            <a:ext cx="9699497" cy="1041862"/>
          </a:xfrm>
          <a:prstGeom prst="rect">
            <a:avLst/>
          </a:prstGeom>
          <a:ln w="47625">
            <a:solidFill>
              <a:srgbClr val="FF0066"/>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GB" sz="2000" b="1" dirty="0"/>
              <a:t>Website: </a:t>
            </a:r>
            <a:r>
              <a:rPr lang="en-GB" sz="2000" b="1" dirty="0">
                <a:hlinkClick r:id="rId5">
                  <a:extLst>
                    <a:ext uri="{A12FA001-AC4F-418D-AE19-62706E023703}">
                      <ahyp:hlinkClr xmlns:ahyp="http://schemas.microsoft.com/office/drawing/2018/hyperlinkcolor" val="tx"/>
                    </a:ext>
                  </a:extLst>
                </a:hlinkClick>
              </a:rPr>
              <a:t>https://enri-ca.github.io/EPDS_EZ</a:t>
            </a:r>
            <a:endParaRPr lang="en-GB" sz="2000" b="1" dirty="0"/>
          </a:p>
          <a:p>
            <a:pPr marL="0" indent="0">
              <a:lnSpc>
                <a:spcPct val="110000"/>
              </a:lnSpc>
              <a:spcBef>
                <a:spcPts val="0"/>
              </a:spcBef>
              <a:buNone/>
            </a:pPr>
            <a:r>
              <a:rPr lang="en-GB" sz="2000" b="1" dirty="0" err="1"/>
              <a:t>Github</a:t>
            </a:r>
            <a:r>
              <a:rPr lang="en-GB" sz="2000" b="1" dirty="0"/>
              <a:t> repository: </a:t>
            </a:r>
            <a:r>
              <a:rPr lang="en-GB" sz="2000" b="1" dirty="0">
                <a:hlinkClick r:id="rId6">
                  <a:extLst>
                    <a:ext uri="{A12FA001-AC4F-418D-AE19-62706E023703}">
                      <ahyp:hlinkClr xmlns:ahyp="http://schemas.microsoft.com/office/drawing/2018/hyperlinkcolor" val="tx"/>
                    </a:ext>
                  </a:extLst>
                </a:hlinkClick>
              </a:rPr>
              <a:t>https://github.com/enri-ca/EPDS_EZ</a:t>
            </a:r>
            <a:r>
              <a:rPr lang="en-GB" sz="2000" b="1" dirty="0"/>
              <a:t> </a:t>
            </a:r>
          </a:p>
          <a:p>
            <a:pPr marL="0" indent="0">
              <a:lnSpc>
                <a:spcPct val="110000"/>
              </a:lnSpc>
              <a:spcBef>
                <a:spcPts val="0"/>
              </a:spcBef>
              <a:buNone/>
            </a:pPr>
            <a:r>
              <a:rPr lang="en-GB" sz="2000" b="1" dirty="0"/>
              <a:t>Jupiter Notebook </a:t>
            </a:r>
            <a:r>
              <a:rPr lang="en-GB" sz="2000" b="1" dirty="0">
                <a:hlinkClick r:id="rId7">
                  <a:extLst>
                    <a:ext uri="{A12FA001-AC4F-418D-AE19-62706E023703}">
                      <ahyp:hlinkClr xmlns:ahyp="http://schemas.microsoft.com/office/drawing/2018/hyperlinkcolor" val="tx"/>
                    </a:ext>
                  </a:extLst>
                </a:hlinkClick>
              </a:rPr>
              <a:t>https://github.com/enri-ca/EPDS_EZ/blob/main/EPDS_EZ.ipynb</a:t>
            </a:r>
            <a:endParaRPr lang="en-US" sz="2000" b="1" dirty="0"/>
          </a:p>
        </p:txBody>
      </p:sp>
      <p:sp>
        <p:nvSpPr>
          <p:cNvPr id="8" name="Titolo 1">
            <a:extLst>
              <a:ext uri="{FF2B5EF4-FFF2-40B4-BE49-F238E27FC236}">
                <a16:creationId xmlns:a16="http://schemas.microsoft.com/office/drawing/2014/main" id="{D8ED7851-43E7-47D2-0005-92F164DA9D82}"/>
              </a:ext>
            </a:extLst>
          </p:cNvPr>
          <p:cNvSpPr txBox="1">
            <a:spLocks/>
          </p:cNvSpPr>
          <p:nvPr/>
        </p:nvSpPr>
        <p:spPr>
          <a:xfrm>
            <a:off x="156518" y="-144379"/>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t>Website project</a:t>
            </a:r>
          </a:p>
        </p:txBody>
      </p:sp>
    </p:spTree>
    <p:custDataLst>
      <p:tags r:id="rId1"/>
    </p:custDataLst>
    <p:extLst>
      <p:ext uri="{BB962C8B-B14F-4D97-AF65-F5344CB8AC3E}">
        <p14:creationId xmlns:p14="http://schemas.microsoft.com/office/powerpoint/2010/main" val="39661199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4965430" y="629268"/>
            <a:ext cx="6586491" cy="1286160"/>
          </a:xfrm>
        </p:spPr>
        <p:txBody>
          <a:bodyPr anchor="b">
            <a:normAutofit/>
          </a:bodyPr>
          <a:lstStyle/>
          <a:p>
            <a:r>
              <a:rPr lang="en-GB" b="1" dirty="0">
                <a:latin typeface="Inconsolata-Bold"/>
              </a:rPr>
              <a:t>About</a:t>
            </a:r>
            <a:endParaRPr lang="en-GB" dirty="0"/>
          </a:p>
        </p:txBody>
      </p:sp>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906F"/>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DC0AE8A3-4647-1614-9F54-96BE154D17E5}"/>
              </a:ext>
            </a:extLst>
          </p:cNvPr>
          <p:cNvSpPr txBox="1"/>
          <p:nvPr/>
        </p:nvSpPr>
        <p:spPr>
          <a:xfrm>
            <a:off x="4644326" y="15074"/>
            <a:ext cx="7547673" cy="523220"/>
          </a:xfrm>
          <a:prstGeom prst="rect">
            <a:avLst/>
          </a:prstGeom>
          <a:noFill/>
        </p:spPr>
        <p:txBody>
          <a:bodyPr wrap="square" rtlCol="0">
            <a:spAutoFit/>
          </a:bodyPr>
          <a:lstStyle/>
          <a:p>
            <a:r>
              <a:rPr lang="it-IT" sz="1400" dirty="0">
                <a:effectLst/>
              </a:rPr>
              <a:t>Anonimo &lt;1855-1920&gt;. 1877. </a:t>
            </a:r>
            <a:r>
              <a:rPr lang="it-IT" sz="1400" i="1" dirty="0">
                <a:effectLst/>
              </a:rPr>
              <a:t>[Ermes Di </a:t>
            </a:r>
            <a:r>
              <a:rPr lang="it-IT" sz="1400" i="1" dirty="0" err="1">
                <a:effectLst/>
              </a:rPr>
              <a:t>Praxiteles</a:t>
            </a:r>
            <a:r>
              <a:rPr lang="it-IT" sz="1400" i="1" dirty="0">
                <a:effectLst/>
              </a:rPr>
              <a:t> : Museo Archeologico : Olimpia</a:t>
            </a:r>
            <a:r>
              <a:rPr lang="it-IT" sz="1400" dirty="0"/>
              <a:t>. </a:t>
            </a:r>
            <a:r>
              <a:rPr lang="it-IT" sz="1400" dirty="0" err="1"/>
              <a:t>sup</a:t>
            </a:r>
            <a:r>
              <a:rPr lang="it-IT" sz="1400" dirty="0"/>
              <a:t> 2581 - PA Grecia II 040</a:t>
            </a:r>
            <a:endParaRPr lang="it-IT" sz="1400" dirty="0">
              <a:effectLst/>
            </a:endParaRPr>
          </a:p>
        </p:txBody>
      </p:sp>
      <p:sp>
        <p:nvSpPr>
          <p:cNvPr id="14" name="Segnaposto contenuto 2">
            <a:extLst>
              <a:ext uri="{FF2B5EF4-FFF2-40B4-BE49-F238E27FC236}">
                <a16:creationId xmlns:a16="http://schemas.microsoft.com/office/drawing/2014/main" id="{3A50BC7B-1A4E-6506-F0C0-2E94CDDAC404}"/>
              </a:ext>
            </a:extLst>
          </p:cNvPr>
          <p:cNvSpPr txBox="1">
            <a:spLocks/>
          </p:cNvSpPr>
          <p:nvPr/>
        </p:nvSpPr>
        <p:spPr>
          <a:xfrm>
            <a:off x="4965431" y="2438400"/>
            <a:ext cx="6586489" cy="41388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The </a:t>
            </a:r>
            <a:r>
              <a:rPr lang="en-US" sz="2200" b="1" dirty="0" err="1"/>
              <a:t>Partizione</a:t>
            </a:r>
            <a:r>
              <a:rPr lang="en-US" sz="2200" b="1" dirty="0"/>
              <a:t> Antica </a:t>
            </a:r>
            <a:r>
              <a:rPr lang="en-US" sz="2200" dirty="0"/>
              <a:t>is a series counting about 3000 photographs of the </a:t>
            </a:r>
            <a:r>
              <a:rPr lang="en-US" sz="2200" b="1" dirty="0" err="1"/>
              <a:t>Fondo</a:t>
            </a:r>
            <a:r>
              <a:rPr lang="en-US" sz="2200" b="1" dirty="0"/>
              <a:t> Supino art photo archive </a:t>
            </a:r>
            <a:r>
              <a:rPr lang="en-US" sz="2200" dirty="0"/>
              <a:t>belonging to the </a:t>
            </a:r>
            <a:r>
              <a:rPr lang="en-US" sz="2200" b="1" dirty="0"/>
              <a:t>Biblioteca delle Arti </a:t>
            </a:r>
            <a:r>
              <a:rPr lang="en-US" sz="2200" dirty="0"/>
              <a:t>(Università di Bologna)</a:t>
            </a:r>
          </a:p>
          <a:p>
            <a:r>
              <a:rPr lang="en-US" sz="2200" dirty="0"/>
              <a:t>The photographs often carry on the verso side, </a:t>
            </a:r>
            <a:r>
              <a:rPr lang="en-US" sz="2200" b="1" dirty="0"/>
              <a:t>handwritten annotations </a:t>
            </a:r>
            <a:r>
              <a:rPr lang="en-US" sz="2200" dirty="0"/>
              <a:t>in English from the same hand</a:t>
            </a:r>
          </a:p>
          <a:p>
            <a:r>
              <a:rPr lang="en-US" sz="2200" dirty="0"/>
              <a:t>The series has been quite well </a:t>
            </a:r>
            <a:r>
              <a:rPr lang="en-US" sz="2200" b="1" dirty="0"/>
              <a:t>studied and treated </a:t>
            </a:r>
            <a:r>
              <a:rPr lang="en-US" sz="2200" dirty="0"/>
              <a:t>in the past</a:t>
            </a:r>
          </a:p>
          <a:p>
            <a:r>
              <a:rPr lang="en-US" sz="2200" dirty="0"/>
              <a:t>In 2019 the photos have been described according to </a:t>
            </a:r>
            <a:r>
              <a:rPr lang="en-US" sz="2200" b="1" dirty="0" err="1"/>
              <a:t>scheda</a:t>
            </a:r>
            <a:r>
              <a:rPr lang="en-US" sz="2200" b="1" dirty="0"/>
              <a:t> F </a:t>
            </a:r>
            <a:r>
              <a:rPr lang="en-US" sz="2200" dirty="0"/>
              <a:t>and </a:t>
            </a:r>
            <a:r>
              <a:rPr lang="en-US" sz="2200" b="1" dirty="0"/>
              <a:t>OA models</a:t>
            </a:r>
            <a:r>
              <a:rPr lang="en-US" sz="2200" dirty="0"/>
              <a:t>: the metadata and the digitalization of the photos are accessible from the </a:t>
            </a:r>
            <a:r>
              <a:rPr lang="en-US" sz="2200" b="1" dirty="0" err="1"/>
              <a:t>Zeri</a:t>
            </a:r>
            <a:r>
              <a:rPr lang="en-US" sz="2200" b="1" dirty="0"/>
              <a:t> </a:t>
            </a:r>
            <a:r>
              <a:rPr lang="en-US" sz="2200" b="1" dirty="0" err="1"/>
              <a:t>Fundation</a:t>
            </a:r>
            <a:r>
              <a:rPr lang="en-US" sz="2200" b="1" dirty="0"/>
              <a:t> catalogue</a:t>
            </a:r>
          </a:p>
          <a:p>
            <a:r>
              <a:rPr lang="en-US" sz="2200" dirty="0"/>
              <a:t>Annotations are partially transcribed in OA entries</a:t>
            </a:r>
          </a:p>
          <a:p>
            <a:endParaRPr lang="en-US" sz="2000" dirty="0"/>
          </a:p>
          <a:p>
            <a:r>
              <a:rPr lang="en-US" sz="3000" b="1" dirty="0"/>
              <a:t>But the original collector identity remains unknown</a:t>
            </a:r>
            <a:endParaRPr lang="en-US" sz="3000" dirty="0"/>
          </a:p>
        </p:txBody>
      </p:sp>
      <p:pic>
        <p:nvPicPr>
          <p:cNvPr id="16" name="Immagine 15">
            <a:extLst>
              <a:ext uri="{FF2B5EF4-FFF2-40B4-BE49-F238E27FC236}">
                <a16:creationId xmlns:a16="http://schemas.microsoft.com/office/drawing/2014/main" id="{711F18FE-0C79-E5C2-087B-559390C46B8E}"/>
              </a:ext>
            </a:extLst>
          </p:cNvPr>
          <p:cNvPicPr>
            <a:picLocks noChangeAspect="1"/>
          </p:cNvPicPr>
          <p:nvPr/>
        </p:nvPicPr>
        <p:blipFill>
          <a:blip r:embed="rId4"/>
          <a:stretch>
            <a:fillRect/>
          </a:stretch>
        </p:blipFill>
        <p:spPr>
          <a:xfrm>
            <a:off x="0" y="225865"/>
            <a:ext cx="4644737" cy="2681630"/>
          </a:xfrm>
          <a:prstGeom prst="rect">
            <a:avLst/>
          </a:prstGeom>
        </p:spPr>
      </p:pic>
      <p:pic>
        <p:nvPicPr>
          <p:cNvPr id="17" name="Immagine 16" descr="Immagine che contiene testo&#10;&#10;Descrizione generata automaticamente">
            <a:extLst>
              <a:ext uri="{FF2B5EF4-FFF2-40B4-BE49-F238E27FC236}">
                <a16:creationId xmlns:a16="http://schemas.microsoft.com/office/drawing/2014/main" id="{2DA837C5-12CE-532F-3086-710C44B54A4F}"/>
              </a:ext>
            </a:extLst>
          </p:cNvPr>
          <p:cNvPicPr>
            <a:picLocks noChangeAspect="1"/>
          </p:cNvPicPr>
          <p:nvPr/>
        </p:nvPicPr>
        <p:blipFill>
          <a:blip r:embed="rId5"/>
          <a:stretch>
            <a:fillRect/>
          </a:stretch>
        </p:blipFill>
        <p:spPr>
          <a:xfrm>
            <a:off x="0" y="3118286"/>
            <a:ext cx="4635571" cy="1448616"/>
          </a:xfrm>
          <a:prstGeom prst="rect">
            <a:avLst/>
          </a:prstGeom>
        </p:spPr>
      </p:pic>
      <p:pic>
        <p:nvPicPr>
          <p:cNvPr id="18" name="Immagine 17">
            <a:extLst>
              <a:ext uri="{FF2B5EF4-FFF2-40B4-BE49-F238E27FC236}">
                <a16:creationId xmlns:a16="http://schemas.microsoft.com/office/drawing/2014/main" id="{D868BE6B-484A-A7F6-346A-CBC302E7C5B7}"/>
              </a:ext>
            </a:extLst>
          </p:cNvPr>
          <p:cNvPicPr>
            <a:picLocks noChangeAspect="1"/>
          </p:cNvPicPr>
          <p:nvPr/>
        </p:nvPicPr>
        <p:blipFill>
          <a:blip r:embed="rId6"/>
          <a:stretch>
            <a:fillRect/>
          </a:stretch>
        </p:blipFill>
        <p:spPr>
          <a:xfrm>
            <a:off x="0" y="4822107"/>
            <a:ext cx="4644326" cy="1755156"/>
          </a:xfrm>
          <a:prstGeom prst="rect">
            <a:avLst/>
          </a:prstGeom>
        </p:spPr>
      </p:pic>
      <p:pic>
        <p:nvPicPr>
          <p:cNvPr id="15" name="Immagine 14" descr="Immagine che contiene testo, posando, pietra, cornice&#10;&#10;Descrizione generata automaticamente">
            <a:extLst>
              <a:ext uri="{FF2B5EF4-FFF2-40B4-BE49-F238E27FC236}">
                <a16:creationId xmlns:a16="http://schemas.microsoft.com/office/drawing/2014/main" id="{B99DC346-B3B8-B255-8F8F-A4B03F073037}"/>
              </a:ext>
            </a:extLst>
          </p:cNvPr>
          <p:cNvPicPr>
            <a:picLocks noChangeAspect="1"/>
          </p:cNvPicPr>
          <p:nvPr/>
        </p:nvPicPr>
        <p:blipFill rotWithShape="1">
          <a:blip r:embed="rId7">
            <a:extLst>
              <a:ext uri="{28A0092B-C50C-407E-A947-70E740481C1C}">
                <a14:useLocalDpi xmlns:a14="http://schemas.microsoft.com/office/drawing/2010/main" val="0"/>
              </a:ext>
            </a:extLst>
          </a:blip>
          <a:srcRect l="8965"/>
          <a:stretch/>
        </p:blipFill>
        <p:spPr>
          <a:xfrm>
            <a:off x="-1" y="-15064"/>
            <a:ext cx="4635571" cy="6857990"/>
          </a:xfrm>
          <a:prstGeom prst="rect">
            <a:avLst/>
          </a:prstGeom>
          <a:effectLst/>
        </p:spPr>
      </p:pic>
    </p:spTree>
    <p:custDataLst>
      <p:tags r:id="rId1"/>
    </p:custDataLst>
    <p:extLst>
      <p:ext uri="{BB962C8B-B14F-4D97-AF65-F5344CB8AC3E}">
        <p14:creationId xmlns:p14="http://schemas.microsoft.com/office/powerpoint/2010/main" val="3075759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par>
                                <p:cTn id="18" presetID="10" presetClass="exit" presetSubtype="0" fill="hold" nodeType="with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4">
                                            <p:txEl>
                                              <p:pRg st="3" end="3"/>
                                            </p:txEl>
                                          </p:spTgt>
                                        </p:tgtEl>
                                        <p:attrNameLst>
                                          <p:attrName>style.visibility</p:attrName>
                                        </p:attrNameLst>
                                      </p:cBhvr>
                                      <p:to>
                                        <p:strVal val="visible"/>
                                      </p:to>
                                    </p:set>
                                    <p:animEffect transition="in" filter="fade">
                                      <p:cBhvr>
                                        <p:cTn id="32" dur="500"/>
                                        <p:tgtEl>
                                          <p:spTgt spid="14">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fade">
                                      <p:cBhvr>
                                        <p:cTn id="40" dur="500"/>
                                        <p:tgtEl>
                                          <p:spTgt spid="14">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fade">
                                      <p:cBhvr>
                                        <p:cTn id="48" dur="500"/>
                                        <p:tgtEl>
                                          <p:spTgt spid="14">
                                            <p:txEl>
                                              <p:pRg st="6" end="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4965430" y="629268"/>
            <a:ext cx="6586491" cy="1286160"/>
          </a:xfrm>
        </p:spPr>
        <p:txBody>
          <a:bodyPr anchor="b">
            <a:normAutofit/>
          </a:bodyPr>
          <a:lstStyle/>
          <a:p>
            <a:r>
              <a:rPr lang="en-GB" b="1">
                <a:latin typeface="Inconsolata-Bold"/>
              </a:rPr>
              <a:t>The </a:t>
            </a:r>
            <a:r>
              <a:rPr lang="en-GB" b="1" i="0" u="none" strike="noStrike" baseline="0">
                <a:latin typeface="Inconsolata-Bold"/>
              </a:rPr>
              <a:t>question</a:t>
            </a:r>
            <a:endParaRPr lang="en-GB"/>
          </a:p>
        </p:txBody>
      </p:sp>
      <p:sp>
        <p:nvSpPr>
          <p:cNvPr id="3" name="Segnaposto contenuto 2">
            <a:extLst>
              <a:ext uri="{FF2B5EF4-FFF2-40B4-BE49-F238E27FC236}">
                <a16:creationId xmlns:a16="http://schemas.microsoft.com/office/drawing/2014/main" id="{66E8766F-30E2-05C9-34E9-62D891EC1791}"/>
              </a:ext>
            </a:extLst>
          </p:cNvPr>
          <p:cNvSpPr>
            <a:spLocks noGrp="1"/>
          </p:cNvSpPr>
          <p:nvPr>
            <p:ph idx="1"/>
          </p:nvPr>
        </p:nvSpPr>
        <p:spPr>
          <a:xfrm>
            <a:off x="4965431" y="2438400"/>
            <a:ext cx="6586489" cy="3785419"/>
          </a:xfrm>
        </p:spPr>
        <p:txBody>
          <a:bodyPr>
            <a:normAutofit/>
          </a:bodyPr>
          <a:lstStyle/>
          <a:p>
            <a:pPr marL="0" indent="0">
              <a:buNone/>
            </a:pPr>
            <a:r>
              <a:rPr lang="en-GB" sz="6000" b="1" i="0" u="none" strike="noStrike" baseline="0" dirty="0"/>
              <a:t>Who (is the art historian who) created the “</a:t>
            </a:r>
            <a:r>
              <a:rPr lang="en-GB" sz="6000" b="1" i="0" u="none" strike="noStrike" baseline="0" dirty="0" err="1"/>
              <a:t>Partizione</a:t>
            </a:r>
            <a:r>
              <a:rPr lang="en-GB" sz="6000" b="1" i="0" u="none" strike="noStrike" baseline="0" dirty="0"/>
              <a:t> Antica”?</a:t>
            </a:r>
          </a:p>
        </p:txBody>
      </p:sp>
      <p:pic>
        <p:nvPicPr>
          <p:cNvPr id="5" name="Immagine 4" descr="Immagine che contiene testo, vecchio, persona, inpiedi&#10;&#10;Descrizione generata automaticamente">
            <a:extLst>
              <a:ext uri="{FF2B5EF4-FFF2-40B4-BE49-F238E27FC236}">
                <a16:creationId xmlns:a16="http://schemas.microsoft.com/office/drawing/2014/main" id="{5A2929DC-1829-7AE1-255D-56B2A04C5749}"/>
              </a:ext>
            </a:extLst>
          </p:cNvPr>
          <p:cNvPicPr>
            <a:picLocks noChangeAspect="1"/>
          </p:cNvPicPr>
          <p:nvPr/>
        </p:nvPicPr>
        <p:blipFill rotWithShape="1">
          <a:blip r:embed="rId3">
            <a:extLst>
              <a:ext uri="{28A0092B-C50C-407E-A947-70E740481C1C}">
                <a14:useLocalDpi xmlns:a14="http://schemas.microsoft.com/office/drawing/2010/main" val="0"/>
              </a:ext>
            </a:extLst>
          </a:blip>
          <a:srcRect l="2091" r="838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906F"/>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F82D51DA-D2AE-1B7F-E826-C882ACF0F285}"/>
              </a:ext>
            </a:extLst>
          </p:cNvPr>
          <p:cNvSpPr txBox="1"/>
          <p:nvPr/>
        </p:nvSpPr>
        <p:spPr>
          <a:xfrm>
            <a:off x="4644326" y="15074"/>
            <a:ext cx="7547673" cy="523220"/>
          </a:xfrm>
          <a:prstGeom prst="rect">
            <a:avLst/>
          </a:prstGeom>
          <a:noFill/>
        </p:spPr>
        <p:txBody>
          <a:bodyPr wrap="square" rtlCol="0">
            <a:spAutoFit/>
          </a:bodyPr>
          <a:lstStyle/>
          <a:p>
            <a:r>
              <a:rPr lang="it-IT" sz="1400"/>
              <a:t>Anonimo &lt;1854-1916&gt;. 1876. </a:t>
            </a:r>
            <a:r>
              <a:rPr lang="it-IT" sz="1400" i="1"/>
              <a:t>Roma : Museo Vaticano : Venere Di Cnido (Copia Antica Della Venere Di </a:t>
            </a:r>
            <a:r>
              <a:rPr lang="it-IT" sz="1400" i="1" err="1"/>
              <a:t>Praxitele</a:t>
            </a:r>
            <a:r>
              <a:rPr lang="it-IT" sz="1400" i="1"/>
              <a:t>)</a:t>
            </a:r>
            <a:r>
              <a:rPr lang="it-IT" sz="1400"/>
              <a:t>. Alinari &lt;Fratelli Alinari&gt;. </a:t>
            </a:r>
            <a:r>
              <a:rPr lang="it-IT" sz="1400" err="1"/>
              <a:t>sup</a:t>
            </a:r>
            <a:r>
              <a:rPr lang="it-IT" sz="1400"/>
              <a:t> 733 - PA Roma II 063 </a:t>
            </a:r>
            <a:endParaRPr lang="it-IT" sz="1400">
              <a:effectLst/>
            </a:endParaRPr>
          </a:p>
        </p:txBody>
      </p:sp>
      <p:pic>
        <p:nvPicPr>
          <p:cNvPr id="6" name="Immagine 5" descr="Immagine che contiene testo&#10;&#10;Descrizione generata automaticamente">
            <a:extLst>
              <a:ext uri="{FF2B5EF4-FFF2-40B4-BE49-F238E27FC236}">
                <a16:creationId xmlns:a16="http://schemas.microsoft.com/office/drawing/2014/main" id="{5FDD8E19-E070-2747-9D3C-3917A09A3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1" y="3509270"/>
            <a:ext cx="4669372" cy="3348371"/>
          </a:xfrm>
          <a:prstGeom prst="rect">
            <a:avLst/>
          </a:prstGeom>
        </p:spPr>
      </p:pic>
    </p:spTree>
    <p:extLst>
      <p:ext uri="{BB962C8B-B14F-4D97-AF65-F5344CB8AC3E}">
        <p14:creationId xmlns:p14="http://schemas.microsoft.com/office/powerpoint/2010/main" val="3833792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B2FADF3-66DA-40F4-9077-C04E8C78FD5F}"/>
              </a:ext>
            </a:extLst>
          </p:cNvPr>
          <p:cNvPicPr>
            <a:picLocks noChangeAspect="1"/>
          </p:cNvPicPr>
          <p:nvPr/>
        </p:nvPicPr>
        <p:blipFill>
          <a:blip r:embed="rId4"/>
          <a:stretch>
            <a:fillRect/>
          </a:stretch>
        </p:blipFill>
        <p:spPr>
          <a:xfrm>
            <a:off x="9845343" y="2588219"/>
            <a:ext cx="1038461" cy="1813846"/>
          </a:xfrm>
          <a:prstGeom prst="rect">
            <a:avLst/>
          </a:prstGeom>
        </p:spPr>
      </p:pic>
      <p:sp>
        <p:nvSpPr>
          <p:cNvPr id="2" name="Titolo 1">
            <a:extLst>
              <a:ext uri="{FF2B5EF4-FFF2-40B4-BE49-F238E27FC236}">
                <a16:creationId xmlns:a16="http://schemas.microsoft.com/office/drawing/2014/main" id="{5B54BEF2-DF5D-3400-B241-CF74EDDF3DAC}"/>
              </a:ext>
            </a:extLst>
          </p:cNvPr>
          <p:cNvSpPr>
            <a:spLocks noGrp="1"/>
          </p:cNvSpPr>
          <p:nvPr>
            <p:ph type="title"/>
          </p:nvPr>
        </p:nvSpPr>
        <p:spPr>
          <a:xfrm>
            <a:off x="4965430" y="629268"/>
            <a:ext cx="7058427" cy="1286160"/>
          </a:xfrm>
        </p:spPr>
        <p:txBody>
          <a:bodyPr anchor="b">
            <a:normAutofit/>
          </a:bodyPr>
          <a:lstStyle/>
          <a:p>
            <a:r>
              <a:rPr lang="en-GB" b="1" dirty="0">
                <a:latin typeface="Inconsolata-Bold"/>
              </a:rPr>
              <a:t>The Data</a:t>
            </a:r>
            <a:endParaRPr lang="en-GB" dirty="0"/>
          </a:p>
        </p:txBody>
      </p:sp>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906F"/>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CEB35860-BB9E-EA87-49EC-D8F4371C8268}"/>
              </a:ext>
            </a:extLst>
          </p:cNvPr>
          <p:cNvSpPr>
            <a:spLocks noGrp="1"/>
          </p:cNvSpPr>
          <p:nvPr>
            <p:ph idx="1"/>
          </p:nvPr>
        </p:nvSpPr>
        <p:spPr>
          <a:xfrm>
            <a:off x="5166360" y="2588220"/>
            <a:ext cx="6510528" cy="1813845"/>
          </a:xfrm>
          <a:ln w="101600" cap="rnd">
            <a:solidFill>
              <a:schemeClr val="bg1">
                <a:lumMod val="50000"/>
              </a:schemeClr>
            </a:solidFill>
            <a:bevel/>
          </a:ln>
        </p:spPr>
        <p:txBody>
          <a:bodyPr>
            <a:noAutofit/>
          </a:bodyPr>
          <a:lstStyle/>
          <a:p>
            <a:pPr marL="0" indent="0">
              <a:buNone/>
            </a:pPr>
            <a:r>
              <a:rPr lang="en-GB" sz="2400" b="1" dirty="0">
                <a:solidFill>
                  <a:srgbClr val="434343"/>
                </a:solidFill>
              </a:rPr>
              <a:t>Structured metadata:</a:t>
            </a:r>
          </a:p>
          <a:p>
            <a:pPr marL="0" indent="0">
              <a:buNone/>
            </a:pPr>
            <a:r>
              <a:rPr lang="en-GB" sz="2400" b="1" dirty="0">
                <a:solidFill>
                  <a:srgbClr val="434343"/>
                </a:solidFill>
              </a:rPr>
              <a:t>- 3.232 F entries</a:t>
            </a:r>
          </a:p>
          <a:p>
            <a:pPr marL="0" indent="0">
              <a:buNone/>
            </a:pPr>
            <a:r>
              <a:rPr lang="en-GB" sz="2400" b="1" dirty="0">
                <a:solidFill>
                  <a:srgbClr val="434343"/>
                </a:solidFill>
              </a:rPr>
              <a:t>- 2.634 OA entries</a:t>
            </a:r>
          </a:p>
          <a:p>
            <a:pPr marL="0" indent="0">
              <a:buNone/>
            </a:pPr>
            <a:r>
              <a:rPr lang="en-GB" sz="2400" b="1" dirty="0">
                <a:solidFill>
                  <a:srgbClr val="434343"/>
                </a:solidFill>
              </a:rPr>
              <a:t>XML format from </a:t>
            </a:r>
            <a:r>
              <a:rPr lang="en-GB" sz="2400" b="1" dirty="0" err="1">
                <a:solidFill>
                  <a:srgbClr val="434343"/>
                </a:solidFill>
              </a:rPr>
              <a:t>Zeri</a:t>
            </a:r>
            <a:r>
              <a:rPr lang="en-GB" sz="2400" b="1" dirty="0">
                <a:solidFill>
                  <a:srgbClr val="434343"/>
                </a:solidFill>
              </a:rPr>
              <a:t> catalogue</a:t>
            </a:r>
            <a:endParaRPr lang="en-GB" sz="2400" dirty="0">
              <a:solidFill>
                <a:srgbClr val="434343"/>
              </a:solidFill>
            </a:endParaRPr>
          </a:p>
        </p:txBody>
      </p:sp>
      <p:sp>
        <p:nvSpPr>
          <p:cNvPr id="4" name="Segnaposto contenuto 2">
            <a:extLst>
              <a:ext uri="{FF2B5EF4-FFF2-40B4-BE49-F238E27FC236}">
                <a16:creationId xmlns:a16="http://schemas.microsoft.com/office/drawing/2014/main" id="{1789C553-FCEF-A49B-B375-68BBFF038AA2}"/>
              </a:ext>
            </a:extLst>
          </p:cNvPr>
          <p:cNvSpPr txBox="1">
            <a:spLocks/>
          </p:cNvSpPr>
          <p:nvPr/>
        </p:nvSpPr>
        <p:spPr>
          <a:xfrm>
            <a:off x="5166359" y="5418937"/>
            <a:ext cx="6510529" cy="1233596"/>
          </a:xfrm>
          <a:prstGeom prst="rect">
            <a:avLst/>
          </a:prstGeom>
          <a:ln w="101600" cap="rnd">
            <a:solidFill>
              <a:schemeClr val="bg1">
                <a:lumMod val="65000"/>
              </a:schemeClr>
            </a:solidFill>
            <a:beve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434343"/>
                </a:solidFill>
              </a:rPr>
              <a:t>Unstructured data (free texts):</a:t>
            </a:r>
          </a:p>
          <a:p>
            <a:pPr marL="0" indent="0">
              <a:buNone/>
            </a:pPr>
            <a:r>
              <a:rPr lang="en-GB" sz="2400" b="1" dirty="0">
                <a:solidFill>
                  <a:srgbClr val="434343"/>
                </a:solidFill>
              </a:rPr>
              <a:t>- 1.838  free texts</a:t>
            </a:r>
          </a:p>
          <a:p>
            <a:pPr marL="0" indent="0">
              <a:buNone/>
            </a:pPr>
            <a:r>
              <a:rPr lang="en-GB" sz="2400" b="1" dirty="0">
                <a:solidFill>
                  <a:srgbClr val="434343"/>
                </a:solidFill>
              </a:rPr>
              <a:t>transcribed annotations in OSS field of OA entries</a:t>
            </a:r>
            <a:endParaRPr lang="en-GB" sz="2400" dirty="0">
              <a:solidFill>
                <a:srgbClr val="434343"/>
              </a:solidFill>
            </a:endParaRPr>
          </a:p>
        </p:txBody>
      </p:sp>
      <p:pic>
        <p:nvPicPr>
          <p:cNvPr id="11" name="Immagine 10" descr="Immagine che contiene testo, libro&#10;&#10;Descrizione generata automaticamente">
            <a:extLst>
              <a:ext uri="{FF2B5EF4-FFF2-40B4-BE49-F238E27FC236}">
                <a16:creationId xmlns:a16="http://schemas.microsoft.com/office/drawing/2014/main" id="{ADB71558-5769-6692-0996-788B6FB3C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71" y="0"/>
            <a:ext cx="5223361" cy="6858000"/>
          </a:xfrm>
          <a:prstGeom prst="rect">
            <a:avLst/>
          </a:prstGeom>
        </p:spPr>
      </p:pic>
      <p:pic>
        <p:nvPicPr>
          <p:cNvPr id="6" name="Immagine 5">
            <a:extLst>
              <a:ext uri="{FF2B5EF4-FFF2-40B4-BE49-F238E27FC236}">
                <a16:creationId xmlns:a16="http://schemas.microsoft.com/office/drawing/2014/main" id="{CD21CB27-1FE7-E529-7967-F0CAE64A4E64}"/>
              </a:ext>
            </a:extLst>
          </p:cNvPr>
          <p:cNvPicPr>
            <a:picLocks noChangeAspect="1"/>
          </p:cNvPicPr>
          <p:nvPr/>
        </p:nvPicPr>
        <p:blipFill>
          <a:blip r:embed="rId6"/>
          <a:stretch>
            <a:fillRect/>
          </a:stretch>
        </p:blipFill>
        <p:spPr>
          <a:xfrm>
            <a:off x="85610" y="1605043"/>
            <a:ext cx="4287665" cy="2797022"/>
          </a:xfrm>
          <a:prstGeom prst="rect">
            <a:avLst/>
          </a:prstGeom>
          <a:ln w="101600" cap="rnd">
            <a:solidFill>
              <a:schemeClr val="bg1">
                <a:lumMod val="50000"/>
              </a:schemeClr>
            </a:solidFill>
            <a:bevel/>
          </a:ln>
        </p:spPr>
      </p:pic>
      <p:pic>
        <p:nvPicPr>
          <p:cNvPr id="7" name="Immagine 6" descr="Immagine che contiene testo, lettera, calligrafia, documento&#10;&#10;Descrizione generata automaticamente">
            <a:extLst>
              <a:ext uri="{FF2B5EF4-FFF2-40B4-BE49-F238E27FC236}">
                <a16:creationId xmlns:a16="http://schemas.microsoft.com/office/drawing/2014/main" id="{85A1A0BA-E6D4-866E-4269-00CB336A2A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12" y="5418937"/>
            <a:ext cx="4448678" cy="1221519"/>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F73E2025-9325-00F1-B3E1-743C0FBA06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520" y="4796589"/>
            <a:ext cx="4580913" cy="2061411"/>
          </a:xfrm>
          <a:prstGeom prst="rect">
            <a:avLst/>
          </a:prstGeom>
        </p:spPr>
      </p:pic>
      <p:sp>
        <p:nvSpPr>
          <p:cNvPr id="13" name="CasellaDiTesto 12">
            <a:extLst>
              <a:ext uri="{FF2B5EF4-FFF2-40B4-BE49-F238E27FC236}">
                <a16:creationId xmlns:a16="http://schemas.microsoft.com/office/drawing/2014/main" id="{A66332FA-B98B-96C2-7D5E-0F814B8720B2}"/>
              </a:ext>
            </a:extLst>
          </p:cNvPr>
          <p:cNvSpPr txBox="1"/>
          <p:nvPr/>
        </p:nvSpPr>
        <p:spPr>
          <a:xfrm>
            <a:off x="4573456" y="44617"/>
            <a:ext cx="7618544" cy="523220"/>
          </a:xfrm>
          <a:prstGeom prst="rect">
            <a:avLst/>
          </a:prstGeom>
          <a:noFill/>
        </p:spPr>
        <p:txBody>
          <a:bodyPr wrap="square" rtlCol="0">
            <a:spAutoFit/>
          </a:bodyPr>
          <a:lstStyle/>
          <a:p>
            <a:r>
              <a:rPr lang="fr-FR" sz="1400" dirty="0"/>
              <a:t>Giraudon, Auguste. 1877. Art Grec : Frise Provenant Du Parthénon, Détail (Louvre). Giraudon, Auguste. sup 2225 – PA Francia 077</a:t>
            </a:r>
            <a:endParaRPr lang="it-IT" sz="1400" dirty="0">
              <a:effectLst/>
            </a:endParaRPr>
          </a:p>
        </p:txBody>
      </p:sp>
      <p:pic>
        <p:nvPicPr>
          <p:cNvPr id="12" name="Immagine 11">
            <a:extLst>
              <a:ext uri="{FF2B5EF4-FFF2-40B4-BE49-F238E27FC236}">
                <a16:creationId xmlns:a16="http://schemas.microsoft.com/office/drawing/2014/main" id="{643C2F83-472A-8C49-3207-0EAD7646987E}"/>
              </a:ext>
            </a:extLst>
          </p:cNvPr>
          <p:cNvPicPr>
            <a:picLocks noChangeAspect="1"/>
          </p:cNvPicPr>
          <p:nvPr/>
        </p:nvPicPr>
        <p:blipFill>
          <a:blip r:embed="rId9"/>
          <a:stretch>
            <a:fillRect/>
          </a:stretch>
        </p:blipFill>
        <p:spPr>
          <a:xfrm>
            <a:off x="85611" y="4904313"/>
            <a:ext cx="4287664" cy="1736143"/>
          </a:xfrm>
          <a:prstGeom prst="rect">
            <a:avLst/>
          </a:prstGeom>
          <a:ln w="101600" cap="rnd">
            <a:solidFill>
              <a:schemeClr val="bg1">
                <a:lumMod val="65000"/>
              </a:schemeClr>
            </a:solidFill>
            <a:bevel/>
          </a:ln>
        </p:spPr>
      </p:pic>
    </p:spTree>
    <p:custDataLst>
      <p:tags r:id="rId1"/>
    </p:custDataLst>
    <p:extLst>
      <p:ext uri="{BB962C8B-B14F-4D97-AF65-F5344CB8AC3E}">
        <p14:creationId xmlns:p14="http://schemas.microsoft.com/office/powerpoint/2010/main" val="857473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1000"/>
                            </p:stCondLst>
                            <p:childTnLst>
                              <p:par>
                                <p:cTn id="44" presetID="2" presetClass="entr" presetSubtype="4"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chemeClr val="bg1"/>
                </a:solidFill>
              </a:rPr>
              <a:t>Data </a:t>
            </a:r>
            <a:r>
              <a:rPr lang="it-IT" sz="4000" b="1" dirty="0" err="1">
                <a:solidFill>
                  <a:schemeClr val="bg1"/>
                </a:solidFill>
              </a:rPr>
              <a:t>preparation</a:t>
            </a:r>
            <a:endParaRPr lang="it-IT" sz="4000" b="1" dirty="0">
              <a:solidFill>
                <a:schemeClr val="bg1"/>
              </a:solidFill>
            </a:endParaRP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655139" y="815344"/>
            <a:ext cx="5323609" cy="2306703"/>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STEPS</a:t>
            </a:r>
          </a:p>
          <a:p>
            <a:pPr marL="457200" indent="-457200">
              <a:buFont typeface="+mj-lt"/>
              <a:buAutoNum type="arabicPeriod"/>
            </a:pPr>
            <a:r>
              <a:rPr lang="en-GB" dirty="0"/>
              <a:t>creation of unique xml files for all the F and OA entries extracted</a:t>
            </a:r>
          </a:p>
          <a:p>
            <a:pPr marL="457200" indent="-457200">
              <a:buFont typeface="+mj-lt"/>
              <a:buAutoNum type="arabicPeriod"/>
            </a:pPr>
            <a:r>
              <a:rPr lang="en-GB" dirty="0"/>
              <a:t>extraction of relevant information for the project from nested xml structure</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356462" y="1394846"/>
            <a:ext cx="5766278" cy="1727201"/>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ISSUES/DESIDERATA:</a:t>
            </a:r>
          </a:p>
          <a:p>
            <a:pPr marL="342900" indent="-342900">
              <a:buFont typeface="Arial" panose="020B0604020202020204" pitchFamily="34" charset="0"/>
              <a:buChar char="•"/>
            </a:pPr>
            <a:r>
              <a:rPr lang="en-GB" b="0" dirty="0">
                <a:solidFill>
                  <a:schemeClr val="bg1"/>
                </a:solidFill>
              </a:rPr>
              <a:t>Data </a:t>
            </a:r>
            <a:r>
              <a:rPr lang="en-GB" dirty="0">
                <a:solidFill>
                  <a:schemeClr val="bg1"/>
                </a:solidFill>
              </a:rPr>
              <a:t>extraction to be required</a:t>
            </a:r>
            <a:r>
              <a:rPr lang="en-GB" b="0" dirty="0">
                <a:solidFill>
                  <a:schemeClr val="bg1"/>
                </a:solidFill>
              </a:rPr>
              <a:t> (closed </a:t>
            </a:r>
            <a:r>
              <a:rPr lang="en-GB" b="0" dirty="0" err="1">
                <a:solidFill>
                  <a:schemeClr val="bg1"/>
                </a:solidFill>
              </a:rPr>
              <a:t>db</a:t>
            </a:r>
            <a:r>
              <a:rPr lang="en-GB" b="0" dirty="0">
                <a:solidFill>
                  <a:schemeClr val="bg1"/>
                </a:solidFill>
              </a:rPr>
              <a:t>) VS dynamic queries</a:t>
            </a:r>
          </a:p>
          <a:p>
            <a:pPr marL="342900" indent="-342900">
              <a:buFont typeface="Arial" panose="020B0604020202020204" pitchFamily="34" charset="0"/>
              <a:buChar char="•"/>
            </a:pPr>
            <a:r>
              <a:rPr lang="en-GB" b="0" dirty="0">
                <a:solidFill>
                  <a:schemeClr val="bg1"/>
                </a:solidFill>
              </a:rPr>
              <a:t>More data format output</a:t>
            </a:r>
          </a:p>
        </p:txBody>
      </p:sp>
      <p:sp>
        <p:nvSpPr>
          <p:cNvPr id="3" name="Segnaposto contenuto 2">
            <a:extLst>
              <a:ext uri="{FF2B5EF4-FFF2-40B4-BE49-F238E27FC236}">
                <a16:creationId xmlns:a16="http://schemas.microsoft.com/office/drawing/2014/main" id="{1499950A-D72A-84B0-DF5E-D5D6695EEAA7}"/>
              </a:ext>
            </a:extLst>
          </p:cNvPr>
          <p:cNvSpPr txBox="1">
            <a:spLocks/>
          </p:cNvSpPr>
          <p:nvPr/>
        </p:nvSpPr>
        <p:spPr>
          <a:xfrm>
            <a:off x="329722" y="3424989"/>
            <a:ext cx="5766278" cy="1703602"/>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n-GB" b="0" dirty="0">
                <a:solidFill>
                  <a:schemeClr val="bg1"/>
                </a:solidFill>
              </a:rPr>
              <a:t>Focus on </a:t>
            </a:r>
            <a:r>
              <a:rPr lang="en-GB" dirty="0">
                <a:solidFill>
                  <a:schemeClr val="bg1"/>
                </a:solidFill>
              </a:rPr>
              <a:t>photographs </a:t>
            </a:r>
            <a:r>
              <a:rPr lang="en-GB" b="0" dirty="0">
                <a:solidFill>
                  <a:schemeClr val="bg1"/>
                </a:solidFill>
              </a:rPr>
              <a:t>as archival objects (instead of works of art)</a:t>
            </a:r>
          </a:p>
          <a:p>
            <a:pPr marL="357188"/>
            <a:r>
              <a:rPr lang="en-GB" b="0" dirty="0">
                <a:solidFill>
                  <a:schemeClr val="bg1"/>
                </a:solidFill>
              </a:rPr>
              <a:t>es. need to </a:t>
            </a:r>
            <a:r>
              <a:rPr lang="en-GB" dirty="0">
                <a:solidFill>
                  <a:schemeClr val="bg1"/>
                </a:solidFill>
              </a:rPr>
              <a:t>rebuild connections </a:t>
            </a:r>
            <a:r>
              <a:rPr lang="en-GB" b="0" dirty="0">
                <a:solidFill>
                  <a:schemeClr val="bg1"/>
                </a:solidFill>
              </a:rPr>
              <a:t>between annotations and actual photo entry</a:t>
            </a:r>
          </a:p>
        </p:txBody>
      </p:sp>
      <p:sp>
        <p:nvSpPr>
          <p:cNvPr id="6" name="Segnaposto contenuto 2">
            <a:extLst>
              <a:ext uri="{FF2B5EF4-FFF2-40B4-BE49-F238E27FC236}">
                <a16:creationId xmlns:a16="http://schemas.microsoft.com/office/drawing/2014/main" id="{2905B7B5-366D-A2CE-F529-AA6EBF8D214C}"/>
              </a:ext>
            </a:extLst>
          </p:cNvPr>
          <p:cNvSpPr txBox="1">
            <a:spLocks/>
          </p:cNvSpPr>
          <p:nvPr/>
        </p:nvSpPr>
        <p:spPr>
          <a:xfrm>
            <a:off x="6655140" y="3424989"/>
            <a:ext cx="5323609" cy="1703602"/>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mj-lt"/>
              <a:buAutoNum type="arabicPeriod" startAt="3"/>
            </a:pPr>
            <a:r>
              <a:rPr lang="en-GB" dirty="0"/>
              <a:t>extraction of unstructured annotations from OA data </a:t>
            </a:r>
          </a:p>
          <a:p>
            <a:pPr marL="457200" indent="-457200">
              <a:buFont typeface="+mj-lt"/>
              <a:buAutoNum type="arabicPeriod" startAt="3"/>
            </a:pPr>
            <a:r>
              <a:rPr lang="en-GB" dirty="0"/>
              <a:t>creation of a new database merging data from the two previous steps</a:t>
            </a:r>
          </a:p>
        </p:txBody>
      </p:sp>
    </p:spTree>
    <p:custDataLst>
      <p:tags r:id="rId1"/>
    </p:custDataLst>
    <p:extLst>
      <p:ext uri="{BB962C8B-B14F-4D97-AF65-F5344CB8AC3E}">
        <p14:creationId xmlns:p14="http://schemas.microsoft.com/office/powerpoint/2010/main" val="391102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11822230"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chemeClr val="bg1"/>
                </a:solidFill>
              </a:rPr>
              <a:t>Data </a:t>
            </a:r>
            <a:r>
              <a:rPr lang="it-IT" sz="4000" b="1" dirty="0" err="1">
                <a:solidFill>
                  <a:schemeClr val="bg1"/>
                </a:solidFill>
              </a:rPr>
              <a:t>preparation</a:t>
            </a:r>
            <a:r>
              <a:rPr lang="it-IT" sz="4000" b="1" dirty="0">
                <a:solidFill>
                  <a:schemeClr val="bg1"/>
                </a:solidFill>
              </a:rPr>
              <a:t> </a:t>
            </a:r>
          </a:p>
          <a:p>
            <a:r>
              <a:rPr lang="it-IT" sz="2800" b="1" dirty="0">
                <a:solidFill>
                  <a:schemeClr val="bg1"/>
                </a:solidFill>
              </a:rPr>
              <a:t>  ISSUES						</a:t>
            </a:r>
            <a:r>
              <a:rPr lang="it-IT" sz="2800" b="1" dirty="0"/>
              <a:t>DESIDERATA</a:t>
            </a: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655139" y="1394846"/>
            <a:ext cx="5323609" cy="1055747"/>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n-GB" dirty="0"/>
              <a:t>Dynamic queries</a:t>
            </a:r>
          </a:p>
          <a:p>
            <a:pPr marL="342900" indent="-342900">
              <a:buFont typeface="Arial" panose="020B0604020202020204" pitchFamily="34" charset="0"/>
              <a:buChar char="•"/>
            </a:pPr>
            <a:r>
              <a:rPr lang="en-GB" dirty="0"/>
              <a:t>Other formats</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356462" y="1394847"/>
            <a:ext cx="5766278" cy="1055746"/>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n-GB" b="0" dirty="0">
                <a:solidFill>
                  <a:schemeClr val="bg1"/>
                </a:solidFill>
              </a:rPr>
              <a:t>Data </a:t>
            </a:r>
            <a:r>
              <a:rPr lang="en-GB" dirty="0">
                <a:solidFill>
                  <a:schemeClr val="bg1"/>
                </a:solidFill>
              </a:rPr>
              <a:t>extraction to be required</a:t>
            </a:r>
            <a:r>
              <a:rPr lang="en-GB" b="0" dirty="0">
                <a:solidFill>
                  <a:schemeClr val="bg1"/>
                </a:solidFill>
              </a:rPr>
              <a:t> (closed </a:t>
            </a:r>
            <a:r>
              <a:rPr lang="en-GB" b="0" dirty="0" err="1">
                <a:solidFill>
                  <a:schemeClr val="bg1"/>
                </a:solidFill>
              </a:rPr>
              <a:t>db</a:t>
            </a:r>
            <a:r>
              <a:rPr lang="en-GB" b="0" dirty="0">
                <a:solidFill>
                  <a:schemeClr val="bg1"/>
                </a:solidFill>
              </a:rPr>
              <a:t>) </a:t>
            </a:r>
          </a:p>
          <a:p>
            <a:pPr marL="342900" indent="-342900">
              <a:buFont typeface="Arial" panose="020B0604020202020204" pitchFamily="34" charset="0"/>
              <a:buChar char="•"/>
            </a:pPr>
            <a:r>
              <a:rPr lang="en-GB" b="0" dirty="0">
                <a:solidFill>
                  <a:schemeClr val="bg1"/>
                </a:solidFill>
              </a:rPr>
              <a:t>Xml single files for records</a:t>
            </a:r>
          </a:p>
        </p:txBody>
      </p:sp>
      <p:sp>
        <p:nvSpPr>
          <p:cNvPr id="3" name="Segnaposto contenuto 2">
            <a:extLst>
              <a:ext uri="{FF2B5EF4-FFF2-40B4-BE49-F238E27FC236}">
                <a16:creationId xmlns:a16="http://schemas.microsoft.com/office/drawing/2014/main" id="{1499950A-D72A-84B0-DF5E-D5D6695EEAA7}"/>
              </a:ext>
            </a:extLst>
          </p:cNvPr>
          <p:cNvSpPr txBox="1">
            <a:spLocks/>
          </p:cNvSpPr>
          <p:nvPr/>
        </p:nvSpPr>
        <p:spPr>
          <a:xfrm>
            <a:off x="329722" y="3424989"/>
            <a:ext cx="5766278" cy="1344975"/>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42900" indent="-342900">
              <a:buFont typeface="Arial" panose="020B0604020202020204" pitchFamily="34" charset="0"/>
              <a:buChar char="•"/>
            </a:pPr>
            <a:r>
              <a:rPr lang="en-GB" b="0" dirty="0">
                <a:solidFill>
                  <a:schemeClr val="bg1"/>
                </a:solidFill>
              </a:rPr>
              <a:t>Focus on depicted works of art</a:t>
            </a:r>
          </a:p>
          <a:p>
            <a:pPr marL="1028700" lvl="1" indent="-342900"/>
            <a:r>
              <a:rPr lang="en-GB" b="0" dirty="0">
                <a:solidFill>
                  <a:schemeClr val="bg1"/>
                </a:solidFill>
              </a:rPr>
              <a:t>Annotations in OA entries</a:t>
            </a:r>
          </a:p>
          <a:p>
            <a:pPr marL="1028700" lvl="1" indent="-342900"/>
            <a:r>
              <a:rPr lang="en-GB" b="0" dirty="0">
                <a:solidFill>
                  <a:schemeClr val="bg1"/>
                </a:solidFill>
              </a:rPr>
              <a:t>Transcriptions useful to OA needs</a:t>
            </a:r>
          </a:p>
        </p:txBody>
      </p:sp>
      <p:sp>
        <p:nvSpPr>
          <p:cNvPr id="6" name="Segnaposto contenuto 2">
            <a:extLst>
              <a:ext uri="{FF2B5EF4-FFF2-40B4-BE49-F238E27FC236}">
                <a16:creationId xmlns:a16="http://schemas.microsoft.com/office/drawing/2014/main" id="{2905B7B5-366D-A2CE-F529-AA6EBF8D214C}"/>
              </a:ext>
            </a:extLst>
          </p:cNvPr>
          <p:cNvSpPr txBox="1">
            <a:spLocks/>
          </p:cNvSpPr>
          <p:nvPr/>
        </p:nvSpPr>
        <p:spPr>
          <a:xfrm>
            <a:off x="6655140" y="3424989"/>
            <a:ext cx="5323609" cy="1344975"/>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mj-lt"/>
              <a:buAutoNum type="arabicPeriod" startAt="3"/>
            </a:pPr>
            <a:r>
              <a:rPr lang="en-GB" b="0" dirty="0"/>
              <a:t>Focus also on </a:t>
            </a:r>
            <a:r>
              <a:rPr lang="en-GB" dirty="0"/>
              <a:t>photos as archival objects</a:t>
            </a:r>
          </a:p>
        </p:txBody>
      </p:sp>
    </p:spTree>
    <p:custDataLst>
      <p:tags r:id="rId1"/>
    </p:custDataLst>
    <p:extLst>
      <p:ext uri="{BB962C8B-B14F-4D97-AF65-F5344CB8AC3E}">
        <p14:creationId xmlns:p14="http://schemas.microsoft.com/office/powerpoint/2010/main" val="406071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chemeClr val="bg1"/>
                </a:solidFill>
              </a:rPr>
              <a:t>Data </a:t>
            </a:r>
            <a:r>
              <a:rPr lang="it-IT" sz="4000" b="1" dirty="0" err="1">
                <a:solidFill>
                  <a:schemeClr val="bg1"/>
                </a:solidFill>
              </a:rPr>
              <a:t>elaboration</a:t>
            </a:r>
            <a:endParaRPr lang="it-IT" sz="4000" b="1" dirty="0">
              <a:solidFill>
                <a:schemeClr val="bg1"/>
              </a:solidFill>
            </a:endParaRP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668811" y="273811"/>
            <a:ext cx="5103728" cy="1916939"/>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STEP</a:t>
            </a:r>
          </a:p>
          <a:p>
            <a:pPr marL="457200" indent="-457200">
              <a:buFont typeface="+mj-lt"/>
              <a:buAutoNum type="arabicPeriod"/>
            </a:pPr>
            <a:r>
              <a:rPr lang="en-GB" dirty="0"/>
              <a:t>Photographer: enrichment of workplace, activity timespan, VIAF number via </a:t>
            </a:r>
            <a:r>
              <a:rPr lang="en-GB" dirty="0" err="1"/>
              <a:t>Wikidata</a:t>
            </a:r>
            <a:r>
              <a:rPr lang="en-GB" dirty="0"/>
              <a:t> SPARQL queries</a:t>
            </a:r>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356462" y="1394847"/>
            <a:ext cx="5766278" cy="3808972"/>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ISSUES/DESIDERATA:</a:t>
            </a:r>
          </a:p>
          <a:p>
            <a:pPr marL="342900" indent="-342900">
              <a:buFont typeface="Arial" panose="020B0604020202020204" pitchFamily="34" charset="0"/>
              <a:buChar char="•"/>
            </a:pPr>
            <a:r>
              <a:rPr lang="en-GB" b="0" dirty="0">
                <a:solidFill>
                  <a:schemeClr val="bg1"/>
                </a:solidFill>
              </a:rPr>
              <a:t>Time saver having reference to AF identifiers (es. VIAF) in addition to just local language strings</a:t>
            </a:r>
          </a:p>
          <a:p>
            <a:pPr marL="342900" indent="-342900">
              <a:buFont typeface="Arial" panose="020B0604020202020204" pitchFamily="34" charset="0"/>
              <a:buChar char="•"/>
            </a:pPr>
            <a:endParaRPr lang="en-GB" b="0" dirty="0">
              <a:solidFill>
                <a:schemeClr val="bg1"/>
              </a:solidFill>
            </a:endParaRPr>
          </a:p>
          <a:p>
            <a:endParaRPr lang="en-GB" b="0" dirty="0">
              <a:solidFill>
                <a:schemeClr val="bg1"/>
              </a:solidFill>
            </a:endParaRPr>
          </a:p>
          <a:p>
            <a:pPr marL="342900" indent="-342900">
              <a:buFont typeface="Arial" panose="020B0604020202020204" pitchFamily="34" charset="0"/>
              <a:buChar char="•"/>
            </a:pPr>
            <a:endParaRPr lang="en-GB" b="0" dirty="0">
              <a:solidFill>
                <a:schemeClr val="bg1"/>
              </a:solidFill>
            </a:endParaRPr>
          </a:p>
        </p:txBody>
      </p:sp>
      <p:pic>
        <p:nvPicPr>
          <p:cNvPr id="6" name="Immagine 5">
            <a:extLst>
              <a:ext uri="{FF2B5EF4-FFF2-40B4-BE49-F238E27FC236}">
                <a16:creationId xmlns:a16="http://schemas.microsoft.com/office/drawing/2014/main" id="{B314B12D-2405-75BE-2D7D-647457EC4301}"/>
              </a:ext>
            </a:extLst>
          </p:cNvPr>
          <p:cNvPicPr>
            <a:picLocks noChangeAspect="1"/>
          </p:cNvPicPr>
          <p:nvPr/>
        </p:nvPicPr>
        <p:blipFill>
          <a:blip r:embed="rId4"/>
          <a:stretch>
            <a:fillRect/>
          </a:stretch>
        </p:blipFill>
        <p:spPr>
          <a:xfrm>
            <a:off x="593558" y="3008488"/>
            <a:ext cx="5191234" cy="2075106"/>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put penna 8">
                <a:extLst>
                  <a:ext uri="{FF2B5EF4-FFF2-40B4-BE49-F238E27FC236}">
                    <a16:creationId xmlns:a16="http://schemas.microsoft.com/office/drawing/2014/main" id="{2F018865-E74D-2117-DA53-A507B19555A8}"/>
                  </a:ext>
                </a:extLst>
              </p14:cNvPr>
              <p14:cNvContentPartPr/>
              <p14:nvPr/>
            </p14:nvContentPartPr>
            <p14:xfrm>
              <a:off x="4731872" y="1892312"/>
              <a:ext cx="360" cy="360"/>
            </p14:xfrm>
          </p:contentPart>
        </mc:Choice>
        <mc:Fallback xmlns="">
          <p:pic>
            <p:nvPicPr>
              <p:cNvPr id="9" name="Input penna 8">
                <a:extLst>
                  <a:ext uri="{FF2B5EF4-FFF2-40B4-BE49-F238E27FC236}">
                    <a16:creationId xmlns:a16="http://schemas.microsoft.com/office/drawing/2014/main" id="{2F018865-E74D-2117-DA53-A507B19555A8}"/>
                  </a:ext>
                </a:extLst>
              </p:cNvPr>
              <p:cNvPicPr/>
              <p:nvPr/>
            </p:nvPicPr>
            <p:blipFill>
              <a:blip r:embed="rId8"/>
              <a:stretch>
                <a:fillRect/>
              </a:stretch>
            </p:blipFill>
            <p:spPr>
              <a:xfrm>
                <a:off x="4677872" y="1784312"/>
                <a:ext cx="108000" cy="216000"/>
              </a:xfrm>
              <a:prstGeom prst="rect">
                <a:avLst/>
              </a:prstGeom>
            </p:spPr>
          </p:pic>
        </mc:Fallback>
      </mc:AlternateContent>
      <p:pic>
        <p:nvPicPr>
          <p:cNvPr id="16" name="Immagine 15">
            <a:extLst>
              <a:ext uri="{FF2B5EF4-FFF2-40B4-BE49-F238E27FC236}">
                <a16:creationId xmlns:a16="http://schemas.microsoft.com/office/drawing/2014/main" id="{B8A5620B-165D-867E-02FD-284866C5A288}"/>
              </a:ext>
            </a:extLst>
          </p:cNvPr>
          <p:cNvPicPr>
            <a:picLocks noChangeAspect="1"/>
          </p:cNvPicPr>
          <p:nvPr/>
        </p:nvPicPr>
        <p:blipFill>
          <a:blip r:embed="rId9"/>
          <a:stretch>
            <a:fillRect/>
          </a:stretch>
        </p:blipFill>
        <p:spPr>
          <a:xfrm>
            <a:off x="6668811" y="2367880"/>
            <a:ext cx="5103728" cy="3740517"/>
          </a:xfrm>
          <a:prstGeom prst="rect">
            <a:avLst/>
          </a:prstGeom>
        </p:spPr>
      </p:pic>
    </p:spTree>
    <p:custDataLst>
      <p:tags r:id="rId1"/>
    </p:custDataLst>
    <p:extLst>
      <p:ext uri="{BB962C8B-B14F-4D97-AF65-F5344CB8AC3E}">
        <p14:creationId xmlns:p14="http://schemas.microsoft.com/office/powerpoint/2010/main" val="16060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882B33-4F0F-2C02-2A5D-17B095AF08B3}"/>
              </a:ext>
            </a:extLst>
          </p:cNvPr>
          <p:cNvSpPr/>
          <p:nvPr/>
        </p:nvSpPr>
        <p:spPr>
          <a:xfrm>
            <a:off x="-189609" y="-144379"/>
            <a:ext cx="6558325" cy="71387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Segnaposto contenuto 2">
            <a:extLst>
              <a:ext uri="{FF2B5EF4-FFF2-40B4-BE49-F238E27FC236}">
                <a16:creationId xmlns:a16="http://schemas.microsoft.com/office/drawing/2014/main" id="{DB6973E5-7849-22F9-61C4-5276DFB5F19E}"/>
              </a:ext>
            </a:extLst>
          </p:cNvPr>
          <p:cNvSpPr txBox="1">
            <a:spLocks/>
          </p:cNvSpPr>
          <p:nvPr/>
        </p:nvSpPr>
        <p:spPr>
          <a:xfrm>
            <a:off x="593558" y="4203032"/>
            <a:ext cx="6558325" cy="2289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solidFill>
                <a:srgbClr val="434343"/>
              </a:solidFill>
            </a:endParaRPr>
          </a:p>
        </p:txBody>
      </p:sp>
      <p:sp>
        <p:nvSpPr>
          <p:cNvPr id="5" name="Titolo 1">
            <a:extLst>
              <a:ext uri="{FF2B5EF4-FFF2-40B4-BE49-F238E27FC236}">
                <a16:creationId xmlns:a16="http://schemas.microsoft.com/office/drawing/2014/main" id="{26DBB1AB-B418-E8F5-F465-62ED1819BE7D}"/>
              </a:ext>
            </a:extLst>
          </p:cNvPr>
          <p:cNvSpPr txBox="1">
            <a:spLocks/>
          </p:cNvSpPr>
          <p:nvPr/>
        </p:nvSpPr>
        <p:spPr>
          <a:xfrm>
            <a:off x="156518" y="-144379"/>
            <a:ext cx="5221266"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chemeClr val="bg1"/>
                </a:solidFill>
              </a:rPr>
              <a:t>Data </a:t>
            </a:r>
            <a:r>
              <a:rPr lang="it-IT" sz="4000" b="1" dirty="0" err="1">
                <a:solidFill>
                  <a:schemeClr val="bg1"/>
                </a:solidFill>
              </a:rPr>
              <a:t>elaboration</a:t>
            </a:r>
            <a:endParaRPr lang="it-IT" sz="4000" b="1" dirty="0">
              <a:solidFill>
                <a:schemeClr val="bg1"/>
              </a:solidFill>
            </a:endParaRPr>
          </a:p>
        </p:txBody>
      </p:sp>
      <p:sp>
        <p:nvSpPr>
          <p:cNvPr id="2" name="Segnaposto contenuto 2">
            <a:extLst>
              <a:ext uri="{FF2B5EF4-FFF2-40B4-BE49-F238E27FC236}">
                <a16:creationId xmlns:a16="http://schemas.microsoft.com/office/drawing/2014/main" id="{346C0EE5-ABB5-34FD-1EBA-6BD82D0754F7}"/>
              </a:ext>
            </a:extLst>
          </p:cNvPr>
          <p:cNvSpPr txBox="1">
            <a:spLocks/>
          </p:cNvSpPr>
          <p:nvPr/>
        </p:nvSpPr>
        <p:spPr>
          <a:xfrm>
            <a:off x="6714843" y="987177"/>
            <a:ext cx="5282286" cy="1352039"/>
          </a:xfrm>
          <a:prstGeom prst="rect">
            <a:avLst/>
          </a:prstGeom>
          <a:ln w="101600" cap="rnd">
            <a:solidFill>
              <a:schemeClr val="accent6">
                <a:lumMod val="40000"/>
                <a:lumOff val="60000"/>
              </a:schemeClr>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STEP</a:t>
            </a:r>
          </a:p>
          <a:p>
            <a:pPr marL="457200" indent="-457200">
              <a:buFont typeface="+mj-lt"/>
              <a:buAutoNum type="arabicPeriod" startAt="2"/>
            </a:pPr>
            <a:r>
              <a:rPr lang="en-GB" dirty="0"/>
              <a:t>Places: enhancing geolocation via </a:t>
            </a:r>
            <a:r>
              <a:rPr lang="en-GB" dirty="0" err="1">
                <a:hlinkClick r:id="rId4"/>
              </a:rPr>
              <a:t>geopy</a:t>
            </a:r>
            <a:r>
              <a:rPr lang="en-GB" dirty="0">
                <a:hlinkClick r:id="rId4"/>
              </a:rPr>
              <a:t> Python client</a:t>
            </a:r>
            <a:endParaRPr lang="en-GB" dirty="0"/>
          </a:p>
        </p:txBody>
      </p:sp>
      <p:sp>
        <p:nvSpPr>
          <p:cNvPr id="10" name="Segnaposto contenuto 2">
            <a:extLst>
              <a:ext uri="{FF2B5EF4-FFF2-40B4-BE49-F238E27FC236}">
                <a16:creationId xmlns:a16="http://schemas.microsoft.com/office/drawing/2014/main" id="{FC117BF9-8378-5B7C-AD73-6B893721CD9E}"/>
              </a:ext>
            </a:extLst>
          </p:cNvPr>
          <p:cNvSpPr txBox="1">
            <a:spLocks/>
          </p:cNvSpPr>
          <p:nvPr/>
        </p:nvSpPr>
        <p:spPr>
          <a:xfrm>
            <a:off x="329722" y="2625496"/>
            <a:ext cx="2979508" cy="4232503"/>
          </a:xfrm>
          <a:prstGeom prst="rect">
            <a:avLst/>
          </a:prstGeom>
          <a:ln w="101600" cap="rnd">
            <a:solidFill>
              <a:srgbClr val="FFC000"/>
            </a:solidFill>
            <a:bevel/>
          </a:ln>
        </p:spPr>
        <p:txBody>
          <a:bodyPr vert="horz" lIns="91440" tIns="45720" rIns="91440" bIns="45720" rtlCol="0">
            <a:noAutofit/>
          </a:bodyPr>
          <a:lstStyle>
            <a:lvl1pPr indent="0">
              <a:lnSpc>
                <a:spcPct val="90000"/>
              </a:lnSpc>
              <a:spcBef>
                <a:spcPts val="1000"/>
              </a:spcBef>
              <a:buFont typeface="Arial" panose="020B0604020202020204" pitchFamily="34" charset="0"/>
              <a:buNone/>
              <a:defRPr sz="24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b="0" dirty="0">
                <a:solidFill>
                  <a:schemeClr val="bg1"/>
                </a:solidFill>
              </a:rPr>
              <a:t>ISSUES/DESIDERATA:</a:t>
            </a:r>
          </a:p>
          <a:p>
            <a:pPr marL="342900" indent="-342900">
              <a:buFont typeface="Arial" panose="020B0604020202020204" pitchFamily="34" charset="0"/>
              <a:buChar char="•"/>
            </a:pPr>
            <a:r>
              <a:rPr lang="en-GB" b="0" dirty="0">
                <a:solidFill>
                  <a:schemeClr val="bg1"/>
                </a:solidFill>
              </a:rPr>
              <a:t>Add geodata or </a:t>
            </a:r>
            <a:r>
              <a:rPr lang="en-GB" b="0" dirty="0" err="1">
                <a:solidFill>
                  <a:schemeClr val="bg1"/>
                </a:solidFill>
              </a:rPr>
              <a:t>Geonames</a:t>
            </a:r>
            <a:r>
              <a:rPr lang="en-GB" b="0" dirty="0">
                <a:solidFill>
                  <a:schemeClr val="bg1"/>
                </a:solidFill>
              </a:rPr>
              <a:t> ID - instead of just name strings - to source data to avoid multilingual misunderstanding and disambiguation of homonymous places</a:t>
            </a:r>
          </a:p>
        </p:txBody>
      </p:sp>
      <mc:AlternateContent xmlns:mc="http://schemas.openxmlformats.org/markup-compatibility/2006" xmlns:p14="http://schemas.microsoft.com/office/powerpoint/2010/main">
        <mc:Choice Requires="p14">
          <p:contentPart p14:bwMode="auto" r:id="rId5">
            <p14:nvContentPartPr>
              <p14:cNvPr id="9" name="Input penna 8">
                <a:extLst>
                  <a:ext uri="{FF2B5EF4-FFF2-40B4-BE49-F238E27FC236}">
                    <a16:creationId xmlns:a16="http://schemas.microsoft.com/office/drawing/2014/main" id="{2F018865-E74D-2117-DA53-A507B19555A8}"/>
                  </a:ext>
                </a:extLst>
              </p14:cNvPr>
              <p14:cNvContentPartPr/>
              <p14:nvPr/>
            </p14:nvContentPartPr>
            <p14:xfrm>
              <a:off x="4731872" y="1892312"/>
              <a:ext cx="360" cy="360"/>
            </p14:xfrm>
          </p:contentPart>
        </mc:Choice>
        <mc:Fallback xmlns="">
          <p:pic>
            <p:nvPicPr>
              <p:cNvPr id="9" name="Input penna 8">
                <a:extLst>
                  <a:ext uri="{FF2B5EF4-FFF2-40B4-BE49-F238E27FC236}">
                    <a16:creationId xmlns:a16="http://schemas.microsoft.com/office/drawing/2014/main" id="{2F018865-E74D-2117-DA53-A507B19555A8}"/>
                  </a:ext>
                </a:extLst>
              </p:cNvPr>
              <p:cNvPicPr/>
              <p:nvPr/>
            </p:nvPicPr>
            <p:blipFill>
              <a:blip r:embed="rId8"/>
              <a:stretch>
                <a:fillRect/>
              </a:stretch>
            </p:blipFill>
            <p:spPr>
              <a:xfrm>
                <a:off x="4677872" y="1784312"/>
                <a:ext cx="108000" cy="216000"/>
              </a:xfrm>
              <a:prstGeom prst="rect">
                <a:avLst/>
              </a:prstGeom>
            </p:spPr>
          </p:pic>
        </mc:Fallback>
      </mc:AlternateContent>
      <p:pic>
        <p:nvPicPr>
          <p:cNvPr id="12" name="Immagine 11">
            <a:extLst>
              <a:ext uri="{FF2B5EF4-FFF2-40B4-BE49-F238E27FC236}">
                <a16:creationId xmlns:a16="http://schemas.microsoft.com/office/drawing/2014/main" id="{81C26B26-1E19-8CD7-C501-457EADC9440D}"/>
              </a:ext>
            </a:extLst>
          </p:cNvPr>
          <p:cNvPicPr>
            <a:picLocks noChangeAspect="1"/>
          </p:cNvPicPr>
          <p:nvPr/>
        </p:nvPicPr>
        <p:blipFill>
          <a:blip r:embed="rId9"/>
          <a:stretch>
            <a:fillRect/>
          </a:stretch>
        </p:blipFill>
        <p:spPr>
          <a:xfrm>
            <a:off x="3598132" y="2584388"/>
            <a:ext cx="8549176" cy="4530182"/>
          </a:xfrm>
          <a:prstGeom prst="rect">
            <a:avLst/>
          </a:prstGeom>
        </p:spPr>
      </p:pic>
    </p:spTree>
    <p:custDataLst>
      <p:tags r:id="rId1"/>
    </p:custDataLst>
    <p:extLst>
      <p:ext uri="{BB962C8B-B14F-4D97-AF65-F5344CB8AC3E}">
        <p14:creationId xmlns:p14="http://schemas.microsoft.com/office/powerpoint/2010/main" val="316060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
</p:tagLst>
</file>

<file path=ppt/tags/tag10.xml><?xml version="1.0" encoding="utf-8"?>
<p:tagLst xmlns:a="http://schemas.openxmlformats.org/drawingml/2006/main" xmlns:r="http://schemas.openxmlformats.org/officeDocument/2006/relationships" xmlns:p="http://schemas.openxmlformats.org/presentationml/2006/main">
  <p:tag name="TIMING" val="|17.2|5.8|18.6|7.6"/>
</p:tagLst>
</file>

<file path=ppt/tags/tag11.xml><?xml version="1.0" encoding="utf-8"?>
<p:tagLst xmlns:a="http://schemas.openxmlformats.org/drawingml/2006/main" xmlns:r="http://schemas.openxmlformats.org/officeDocument/2006/relationships" xmlns:p="http://schemas.openxmlformats.org/presentationml/2006/main">
  <p:tag name="TIMING" val="|3.3"/>
</p:tagLst>
</file>

<file path=ppt/tags/tag2.xml><?xml version="1.0" encoding="utf-8"?>
<p:tagLst xmlns:a="http://schemas.openxmlformats.org/drawingml/2006/main" xmlns:r="http://schemas.openxmlformats.org/officeDocument/2006/relationships" xmlns:p="http://schemas.openxmlformats.org/presentationml/2006/main">
  <p:tag name="TIMING" val="|2.5|8.1|15.5|23.8|5.1|0.6"/>
</p:tagLst>
</file>

<file path=ppt/tags/tag3.xml><?xml version="1.0" encoding="utf-8"?>
<p:tagLst xmlns:a="http://schemas.openxmlformats.org/drawingml/2006/main" xmlns:r="http://schemas.openxmlformats.org/officeDocument/2006/relationships" xmlns:p="http://schemas.openxmlformats.org/presentationml/2006/main">
  <p:tag name="TIMING" val="|3|13.5|7.8"/>
</p:tagLst>
</file>

<file path=ppt/tags/tag4.xml><?xml version="1.0" encoding="utf-8"?>
<p:tagLst xmlns:a="http://schemas.openxmlformats.org/drawingml/2006/main" xmlns:r="http://schemas.openxmlformats.org/officeDocument/2006/relationships" xmlns:p="http://schemas.openxmlformats.org/presentationml/2006/main">
  <p:tag name="TIMING" val="|1.7|25.9|2"/>
</p:tagLst>
</file>

<file path=ppt/tags/tag5.xml><?xml version="1.0" encoding="utf-8"?>
<p:tagLst xmlns:a="http://schemas.openxmlformats.org/drawingml/2006/main" xmlns:r="http://schemas.openxmlformats.org/officeDocument/2006/relationships" xmlns:p="http://schemas.openxmlformats.org/presentationml/2006/main">
  <p:tag name="TIMING" val="|3.2|37.2|1.3"/>
</p:tagLst>
</file>

<file path=ppt/tags/tag6.xml><?xml version="1.0" encoding="utf-8"?>
<p:tagLst xmlns:a="http://schemas.openxmlformats.org/drawingml/2006/main" xmlns:r="http://schemas.openxmlformats.org/officeDocument/2006/relationships" xmlns:p="http://schemas.openxmlformats.org/presentationml/2006/main">
  <p:tag name="TIMING" val="|13.2"/>
</p:tagLst>
</file>

<file path=ppt/tags/tag7.xml><?xml version="1.0" encoding="utf-8"?>
<p:tagLst xmlns:a="http://schemas.openxmlformats.org/drawingml/2006/main" xmlns:r="http://schemas.openxmlformats.org/officeDocument/2006/relationships" xmlns:p="http://schemas.openxmlformats.org/presentationml/2006/main">
  <p:tag name="TIMING" val="|11.4|1.2"/>
</p:tagLst>
</file>

<file path=ppt/tags/tag8.xml><?xml version="1.0" encoding="utf-8"?>
<p:tagLst xmlns:a="http://schemas.openxmlformats.org/drawingml/2006/main" xmlns:r="http://schemas.openxmlformats.org/officeDocument/2006/relationships" xmlns:p="http://schemas.openxmlformats.org/presentationml/2006/main">
  <p:tag name="TIMING" val="|11.4|6.3|17.8|3.1"/>
</p:tagLst>
</file>

<file path=ppt/tags/tag9.xml><?xml version="1.0" encoding="utf-8"?>
<p:tagLst xmlns:a="http://schemas.openxmlformats.org/drawingml/2006/main" xmlns:r="http://schemas.openxmlformats.org/officeDocument/2006/relationships" xmlns:p="http://schemas.openxmlformats.org/presentationml/2006/main">
  <p:tag name="TIMING" val="|15.9|10.2|7.9|9.3|4.8"/>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TotalTime>
  <Words>2160</Words>
  <Application>Microsoft Office PowerPoint</Application>
  <PresentationFormat>Widescreen</PresentationFormat>
  <Paragraphs>184</Paragraphs>
  <Slides>16</Slides>
  <Notes>14</Notes>
  <HiddenSlides>3</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16</vt:i4>
      </vt:variant>
    </vt:vector>
  </HeadingPairs>
  <TitlesOfParts>
    <vt:vector size="25" baseType="lpstr">
      <vt:lpstr>Arial</vt:lpstr>
      <vt:lpstr>Calibri</vt:lpstr>
      <vt:lpstr>Calibri Light</vt:lpstr>
      <vt:lpstr>Courier New</vt:lpstr>
      <vt:lpstr>Inconsolata-Bold</vt:lpstr>
      <vt:lpstr>Segoe UI</vt:lpstr>
      <vt:lpstr>Segoe UI Emoji</vt:lpstr>
      <vt:lpstr>Times New Roman</vt:lpstr>
      <vt:lpstr>Tema di Office</vt:lpstr>
      <vt:lpstr>Partizione Antica</vt:lpstr>
      <vt:lpstr>Presentazione standard di PowerPoint</vt:lpstr>
      <vt:lpstr>About</vt:lpstr>
      <vt:lpstr>The question</vt:lpstr>
      <vt:lpstr>The Data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Further investigations</vt:lpstr>
      <vt:lpstr>Further investigations</vt:lpstr>
      <vt:lpstr>Presentazione standard di PowerPoint</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Who’s that girl?</dc:title>
  <dc:creator>Enrica Zani</dc:creator>
  <cp:lastModifiedBy>Enrica Zani</cp:lastModifiedBy>
  <cp:revision>7</cp:revision>
  <dcterms:created xsi:type="dcterms:W3CDTF">2022-07-29T21:35:24Z</dcterms:created>
  <dcterms:modified xsi:type="dcterms:W3CDTF">2023-11-08T13:06:06Z</dcterms:modified>
</cp:coreProperties>
</file>